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79"/>
  </p:notesMasterIdLst>
  <p:handoutMasterIdLst>
    <p:handoutMasterId r:id="rId80"/>
  </p:handoutMasterIdLst>
  <p:sldIdLst>
    <p:sldId id="256" r:id="rId2"/>
    <p:sldId id="301" r:id="rId3"/>
    <p:sldId id="324" r:id="rId4"/>
    <p:sldId id="321" r:id="rId5"/>
    <p:sldId id="379" r:id="rId6"/>
    <p:sldId id="380" r:id="rId7"/>
    <p:sldId id="320" r:id="rId8"/>
    <p:sldId id="323" r:id="rId9"/>
    <p:sldId id="322" r:id="rId10"/>
    <p:sldId id="389" r:id="rId11"/>
    <p:sldId id="278" r:id="rId12"/>
    <p:sldId id="280" r:id="rId13"/>
    <p:sldId id="279" r:id="rId14"/>
    <p:sldId id="267" r:id="rId15"/>
    <p:sldId id="264" r:id="rId16"/>
    <p:sldId id="266" r:id="rId17"/>
    <p:sldId id="390" r:id="rId18"/>
    <p:sldId id="274" r:id="rId19"/>
    <p:sldId id="286" r:id="rId20"/>
    <p:sldId id="287" r:id="rId21"/>
    <p:sldId id="292" r:id="rId22"/>
    <p:sldId id="289" r:id="rId23"/>
    <p:sldId id="290" r:id="rId24"/>
    <p:sldId id="383" r:id="rId25"/>
    <p:sldId id="384" r:id="rId26"/>
    <p:sldId id="446" r:id="rId27"/>
    <p:sldId id="447" r:id="rId28"/>
    <p:sldId id="391" r:id="rId29"/>
    <p:sldId id="392" r:id="rId30"/>
    <p:sldId id="393" r:id="rId31"/>
    <p:sldId id="394" r:id="rId32"/>
    <p:sldId id="395" r:id="rId33"/>
    <p:sldId id="396" r:id="rId34"/>
    <p:sldId id="397" r:id="rId35"/>
    <p:sldId id="402" r:id="rId36"/>
    <p:sldId id="403" r:id="rId37"/>
    <p:sldId id="404" r:id="rId38"/>
    <p:sldId id="405" r:id="rId39"/>
    <p:sldId id="408" r:id="rId40"/>
    <p:sldId id="409" r:id="rId41"/>
    <p:sldId id="375" r:id="rId42"/>
    <p:sldId id="340" r:id="rId43"/>
    <p:sldId id="410" r:id="rId44"/>
    <p:sldId id="412" r:id="rId45"/>
    <p:sldId id="411" r:id="rId46"/>
    <p:sldId id="341" r:id="rId47"/>
    <p:sldId id="342" r:id="rId48"/>
    <p:sldId id="387" r:id="rId49"/>
    <p:sldId id="373" r:id="rId50"/>
    <p:sldId id="374" r:id="rId51"/>
    <p:sldId id="376" r:id="rId52"/>
    <p:sldId id="346" r:id="rId53"/>
    <p:sldId id="319" r:id="rId54"/>
    <p:sldId id="347" r:id="rId55"/>
    <p:sldId id="417" r:id="rId56"/>
    <p:sldId id="419" r:id="rId57"/>
    <p:sldId id="358" r:id="rId58"/>
    <p:sldId id="359" r:id="rId59"/>
    <p:sldId id="420" r:id="rId60"/>
    <p:sldId id="421" r:id="rId61"/>
    <p:sldId id="360" r:id="rId62"/>
    <p:sldId id="361" r:id="rId63"/>
    <p:sldId id="423" r:id="rId64"/>
    <p:sldId id="429" r:id="rId65"/>
    <p:sldId id="435" r:id="rId66"/>
    <p:sldId id="436" r:id="rId67"/>
    <p:sldId id="437" r:id="rId68"/>
    <p:sldId id="438" r:id="rId69"/>
    <p:sldId id="439" r:id="rId70"/>
    <p:sldId id="440" r:id="rId71"/>
    <p:sldId id="430" r:id="rId72"/>
    <p:sldId id="431" r:id="rId73"/>
    <p:sldId id="443" r:id="rId74"/>
    <p:sldId id="432" r:id="rId75"/>
    <p:sldId id="441" r:id="rId76"/>
    <p:sldId id="433" r:id="rId77"/>
    <p:sldId id="339" r:id="rId78"/>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33CCFF"/>
    <a:srgbClr val="006600"/>
    <a:srgbClr val="006699"/>
    <a:srgbClr val="CC0066"/>
    <a:srgbClr val="008000"/>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2" autoAdjust="0"/>
    <p:restoredTop sz="94794" autoAdjust="0"/>
  </p:normalViewPr>
  <p:slideViewPr>
    <p:cSldViewPr>
      <p:cViewPr>
        <p:scale>
          <a:sx n="76" d="100"/>
          <a:sy n="76" d="100"/>
        </p:scale>
        <p:origin x="-1206" y="-3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79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_rels/viewProps.xml.rels><?xml version="1.0" encoding="UTF-8" standalone="yes"?>
<Relationships xmlns="http://schemas.openxmlformats.org/package/2006/relationships"><Relationship Id="rId1"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ltLang="zh-TW"/>
          </a:p>
        </p:txBody>
      </p:sp>
      <p:sp>
        <p:nvSpPr>
          <p:cNvPr id="2765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ltLang="zh-TW"/>
          </a:p>
        </p:txBody>
      </p:sp>
      <p:sp>
        <p:nvSpPr>
          <p:cNvPr id="2765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ltLang="zh-TW"/>
          </a:p>
        </p:txBody>
      </p:sp>
      <p:sp>
        <p:nvSpPr>
          <p:cNvPr id="2765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D9A0B930-3E4A-422F-AEA2-4A10400BEAFE}" type="slidenum">
              <a:rPr lang="en-US" altLang="zh-TW"/>
              <a:pPr/>
              <a:t>‹#›</a:t>
            </a:fld>
            <a:endParaRPr lang="en-US" altLang="zh-TW"/>
          </a:p>
        </p:txBody>
      </p:sp>
    </p:spTree>
    <p:extLst>
      <p:ext uri="{BB962C8B-B14F-4D97-AF65-F5344CB8AC3E}">
        <p14:creationId xmlns:p14="http://schemas.microsoft.com/office/powerpoint/2010/main" val="3136606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ltLang="zh-TW"/>
          </a:p>
        </p:txBody>
      </p:sp>
      <p:sp>
        <p:nvSpPr>
          <p:cNvPr id="160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ltLang="zh-TW"/>
          </a:p>
        </p:txBody>
      </p:sp>
      <p:sp>
        <p:nvSpPr>
          <p:cNvPr id="160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0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60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ltLang="zh-TW"/>
          </a:p>
        </p:txBody>
      </p:sp>
      <p:sp>
        <p:nvSpPr>
          <p:cNvPr id="160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FDECBE33-7817-4560-A3CB-DEE7C9422C4B}" type="slidenum">
              <a:rPr lang="en-US" altLang="zh-TW"/>
              <a:pPr/>
              <a:t>‹#›</a:t>
            </a:fld>
            <a:endParaRPr lang="en-US" altLang="zh-TW"/>
          </a:p>
        </p:txBody>
      </p:sp>
    </p:spTree>
    <p:extLst>
      <p:ext uri="{BB962C8B-B14F-4D97-AF65-F5344CB8AC3E}">
        <p14:creationId xmlns:p14="http://schemas.microsoft.com/office/powerpoint/2010/main" val="8932631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ctrTitle"/>
          </p:nvPr>
        </p:nvSpPr>
        <p:spPr>
          <a:xfrm>
            <a:off x="1143000" y="2286000"/>
            <a:ext cx="7772400" cy="1143000"/>
          </a:xfrm>
        </p:spPr>
        <p:txBody>
          <a:bodyPr/>
          <a:lstStyle>
            <a:lvl1pPr>
              <a:defRPr>
                <a:solidFill>
                  <a:srgbClr val="FFFFFF"/>
                </a:solidFill>
              </a:defRPr>
            </a:lvl1pPr>
          </a:lstStyle>
          <a:p>
            <a:pPr lvl="0"/>
            <a:r>
              <a:rPr lang="zh-TW" altLang="en-US" noProof="0" smtClean="0"/>
              <a:t>按一下以編輯母片標題樣式</a:t>
            </a:r>
          </a:p>
        </p:txBody>
      </p:sp>
      <p:sp>
        <p:nvSpPr>
          <p:cNvPr id="162819" name="Rectangle 3"/>
          <p:cNvSpPr>
            <a:spLocks noGrp="1" noChangeArrowheads="1"/>
          </p:cNvSpPr>
          <p:nvPr>
            <p:ph type="subTitle" idx="1"/>
          </p:nvPr>
        </p:nvSpPr>
        <p:spPr>
          <a:xfrm>
            <a:off x="1828800" y="3886200"/>
            <a:ext cx="6400800" cy="1752600"/>
          </a:xfrm>
        </p:spPr>
        <p:txBody>
          <a:bodyPr/>
          <a:lstStyle>
            <a:lvl1pPr marL="0" indent="0" algn="ctr">
              <a:buFontTx/>
              <a:buNone/>
              <a:defRPr>
                <a:solidFill>
                  <a:srgbClr val="FFFFFF"/>
                </a:solidFill>
              </a:defRPr>
            </a:lvl1pPr>
          </a:lstStyle>
          <a:p>
            <a:pPr lvl="0"/>
            <a:r>
              <a:rPr lang="zh-TW" altLang="en-US" noProof="0" smtClean="0"/>
              <a:t>按一下以編輯母片副標題樣式</a:t>
            </a:r>
          </a:p>
        </p:txBody>
      </p:sp>
      <p:sp>
        <p:nvSpPr>
          <p:cNvPr id="162820" name="Rectangle 4"/>
          <p:cNvSpPr>
            <a:spLocks noGrp="1" noChangeArrowheads="1"/>
          </p:cNvSpPr>
          <p:nvPr>
            <p:ph type="dt" sz="half" idx="2"/>
          </p:nvPr>
        </p:nvSpPr>
        <p:spPr/>
        <p:txBody>
          <a:bodyPr/>
          <a:lstStyle>
            <a:lvl1pPr>
              <a:defRPr>
                <a:solidFill>
                  <a:srgbClr val="FFFFFF"/>
                </a:solidFill>
              </a:defRPr>
            </a:lvl1pPr>
          </a:lstStyle>
          <a:p>
            <a:endParaRPr lang="en-US" altLang="zh-TW"/>
          </a:p>
        </p:txBody>
      </p:sp>
      <p:sp>
        <p:nvSpPr>
          <p:cNvPr id="162821" name="Rectangle 5"/>
          <p:cNvSpPr>
            <a:spLocks noGrp="1" noChangeArrowheads="1"/>
          </p:cNvSpPr>
          <p:nvPr>
            <p:ph type="ftr" sz="quarter" idx="3"/>
          </p:nvPr>
        </p:nvSpPr>
        <p:spPr/>
        <p:txBody>
          <a:bodyPr/>
          <a:lstStyle>
            <a:lvl1pPr>
              <a:defRPr>
                <a:solidFill>
                  <a:srgbClr val="FFFFFF"/>
                </a:solidFill>
              </a:defRPr>
            </a:lvl1pPr>
          </a:lstStyle>
          <a:p>
            <a:endParaRPr lang="en-US" altLang="zh-TW"/>
          </a:p>
        </p:txBody>
      </p:sp>
      <p:sp>
        <p:nvSpPr>
          <p:cNvPr id="162822" name="Rectangle 6"/>
          <p:cNvSpPr>
            <a:spLocks noGrp="1" noChangeArrowheads="1"/>
          </p:cNvSpPr>
          <p:nvPr>
            <p:ph type="sldNum" sz="quarter" idx="4"/>
          </p:nvPr>
        </p:nvSpPr>
        <p:spPr/>
        <p:txBody>
          <a:bodyPr/>
          <a:lstStyle>
            <a:lvl1pPr>
              <a:defRPr>
                <a:solidFill>
                  <a:srgbClr val="FFFFFF"/>
                </a:solidFill>
              </a:defRPr>
            </a:lvl1pPr>
          </a:lstStyle>
          <a:p>
            <a:fld id="{2BB152E9-9970-4C1F-B12A-AC7043D603AE}" type="slidenum">
              <a:rPr lang="en-US" altLang="zh-TW"/>
              <a:pPr/>
              <a:t>‹#›</a:t>
            </a:fld>
            <a:endParaRPr lang="en-US" altLang="zh-TW"/>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091721C5-C755-4CD4-8865-D72B573F4837}" type="slidenum">
              <a:rPr lang="en-US" altLang="zh-TW"/>
              <a:pPr/>
              <a:t>‹#›</a:t>
            </a:fld>
            <a:endParaRPr lang="en-US" altLang="zh-TW"/>
          </a:p>
        </p:txBody>
      </p:sp>
    </p:spTree>
    <p:extLst>
      <p:ext uri="{BB962C8B-B14F-4D97-AF65-F5344CB8AC3E}">
        <p14:creationId xmlns:p14="http://schemas.microsoft.com/office/powerpoint/2010/main" val="13847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972300" y="260350"/>
            <a:ext cx="1943100" cy="583565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143000" y="260350"/>
            <a:ext cx="5676900" cy="58356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4DF4691B-F62A-4EA9-A351-B4E1B1BDD6E9}" type="slidenum">
              <a:rPr lang="en-US" altLang="zh-TW"/>
              <a:pPr/>
              <a:t>‹#›</a:t>
            </a:fld>
            <a:endParaRPr lang="en-US" altLang="zh-TW"/>
          </a:p>
        </p:txBody>
      </p:sp>
    </p:spTree>
    <p:extLst>
      <p:ext uri="{BB962C8B-B14F-4D97-AF65-F5344CB8AC3E}">
        <p14:creationId xmlns:p14="http://schemas.microsoft.com/office/powerpoint/2010/main" val="1834894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143000" y="260350"/>
            <a:ext cx="7772400" cy="576263"/>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1143000" y="981075"/>
            <a:ext cx="7772400" cy="5114925"/>
          </a:xfrm>
        </p:spPr>
        <p:txBody>
          <a:bodyPr/>
          <a:lstStyle/>
          <a:p>
            <a:endParaRPr lang="zh-TW" altLang="en-US"/>
          </a:p>
        </p:txBody>
      </p:sp>
      <p:sp>
        <p:nvSpPr>
          <p:cNvPr id="4" name="日期版面配置區 3"/>
          <p:cNvSpPr>
            <a:spLocks noGrp="1"/>
          </p:cNvSpPr>
          <p:nvPr>
            <p:ph type="dt" sz="half" idx="10"/>
          </p:nvPr>
        </p:nvSpPr>
        <p:spPr>
          <a:xfrm>
            <a:off x="1143000" y="6248400"/>
            <a:ext cx="1905000" cy="457200"/>
          </a:xfrm>
        </p:spPr>
        <p:txBody>
          <a:bodyPr/>
          <a:lstStyle>
            <a:lvl1pPr>
              <a:defRPr/>
            </a:lvl1pPr>
          </a:lstStyle>
          <a:p>
            <a:endParaRPr lang="en-US" altLang="zh-TW"/>
          </a:p>
        </p:txBody>
      </p:sp>
      <p:sp>
        <p:nvSpPr>
          <p:cNvPr id="5" name="頁尾版面配置區 4"/>
          <p:cNvSpPr>
            <a:spLocks noGrp="1"/>
          </p:cNvSpPr>
          <p:nvPr>
            <p:ph type="ftr" sz="quarter" idx="11"/>
          </p:nvPr>
        </p:nvSpPr>
        <p:spPr>
          <a:xfrm>
            <a:off x="3581400" y="6248400"/>
            <a:ext cx="2895600" cy="457200"/>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7010400" y="6248400"/>
            <a:ext cx="1905000" cy="457200"/>
          </a:xfrm>
        </p:spPr>
        <p:txBody>
          <a:bodyPr/>
          <a:lstStyle>
            <a:lvl1pPr>
              <a:defRPr/>
            </a:lvl1pPr>
          </a:lstStyle>
          <a:p>
            <a:fld id="{108F1ED6-EBDF-48C7-8CDE-E5A4B00038D9}" type="slidenum">
              <a:rPr lang="en-US" altLang="zh-TW"/>
              <a:pPr/>
              <a:t>‹#›</a:t>
            </a:fld>
            <a:endParaRPr lang="en-US" altLang="zh-TW"/>
          </a:p>
        </p:txBody>
      </p:sp>
    </p:spTree>
    <p:extLst>
      <p:ext uri="{BB962C8B-B14F-4D97-AF65-F5344CB8AC3E}">
        <p14:creationId xmlns:p14="http://schemas.microsoft.com/office/powerpoint/2010/main" val="455365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48BF66F9-8CD8-4795-AED9-635BA01B0689}" type="slidenum">
              <a:rPr lang="en-US" altLang="zh-TW"/>
              <a:pPr/>
              <a:t>‹#›</a:t>
            </a:fld>
            <a:endParaRPr lang="en-US" altLang="zh-TW"/>
          </a:p>
        </p:txBody>
      </p:sp>
    </p:spTree>
    <p:extLst>
      <p:ext uri="{BB962C8B-B14F-4D97-AF65-F5344CB8AC3E}">
        <p14:creationId xmlns:p14="http://schemas.microsoft.com/office/powerpoint/2010/main" val="314117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FD09FF16-DDC0-4F7F-9AAC-FDFD77F22DB5}" type="slidenum">
              <a:rPr lang="en-US" altLang="zh-TW"/>
              <a:pPr/>
              <a:t>‹#›</a:t>
            </a:fld>
            <a:endParaRPr lang="en-US" altLang="zh-TW"/>
          </a:p>
        </p:txBody>
      </p:sp>
    </p:spTree>
    <p:extLst>
      <p:ext uri="{BB962C8B-B14F-4D97-AF65-F5344CB8AC3E}">
        <p14:creationId xmlns:p14="http://schemas.microsoft.com/office/powerpoint/2010/main" val="1152929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143000" y="981075"/>
            <a:ext cx="3810000" cy="5114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05400" y="981075"/>
            <a:ext cx="3810000" cy="5114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C23AD743-D3C1-429B-83F4-1F79768802D1}" type="slidenum">
              <a:rPr lang="en-US" altLang="zh-TW"/>
              <a:pPr/>
              <a:t>‹#›</a:t>
            </a:fld>
            <a:endParaRPr lang="en-US" altLang="zh-TW"/>
          </a:p>
        </p:txBody>
      </p:sp>
    </p:spTree>
    <p:extLst>
      <p:ext uri="{BB962C8B-B14F-4D97-AF65-F5344CB8AC3E}">
        <p14:creationId xmlns:p14="http://schemas.microsoft.com/office/powerpoint/2010/main" val="3493626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BF2C1F6D-7657-462D-855D-EEAB795565EC}" type="slidenum">
              <a:rPr lang="en-US" altLang="zh-TW"/>
              <a:pPr/>
              <a:t>‹#›</a:t>
            </a:fld>
            <a:endParaRPr lang="en-US" altLang="zh-TW"/>
          </a:p>
        </p:txBody>
      </p:sp>
    </p:spTree>
    <p:extLst>
      <p:ext uri="{BB962C8B-B14F-4D97-AF65-F5344CB8AC3E}">
        <p14:creationId xmlns:p14="http://schemas.microsoft.com/office/powerpoint/2010/main" val="370616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D3DD3C26-311B-4526-857A-EF9D62F206DB}" type="slidenum">
              <a:rPr lang="en-US" altLang="zh-TW"/>
              <a:pPr/>
              <a:t>‹#›</a:t>
            </a:fld>
            <a:endParaRPr lang="en-US" altLang="zh-TW"/>
          </a:p>
        </p:txBody>
      </p:sp>
    </p:spTree>
    <p:extLst>
      <p:ext uri="{BB962C8B-B14F-4D97-AF65-F5344CB8AC3E}">
        <p14:creationId xmlns:p14="http://schemas.microsoft.com/office/powerpoint/2010/main" val="214229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C706BAD1-A092-4066-9813-CF72A40AA5D4}" type="slidenum">
              <a:rPr lang="en-US" altLang="zh-TW"/>
              <a:pPr/>
              <a:t>‹#›</a:t>
            </a:fld>
            <a:endParaRPr lang="en-US" altLang="zh-TW"/>
          </a:p>
        </p:txBody>
      </p:sp>
    </p:spTree>
    <p:extLst>
      <p:ext uri="{BB962C8B-B14F-4D97-AF65-F5344CB8AC3E}">
        <p14:creationId xmlns:p14="http://schemas.microsoft.com/office/powerpoint/2010/main" val="2692841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23E3811C-C9A2-4DA7-9AFD-A9C53D36A6FF}" type="slidenum">
              <a:rPr lang="en-US" altLang="zh-TW"/>
              <a:pPr/>
              <a:t>‹#›</a:t>
            </a:fld>
            <a:endParaRPr lang="en-US" altLang="zh-TW"/>
          </a:p>
        </p:txBody>
      </p:sp>
    </p:spTree>
    <p:extLst>
      <p:ext uri="{BB962C8B-B14F-4D97-AF65-F5344CB8AC3E}">
        <p14:creationId xmlns:p14="http://schemas.microsoft.com/office/powerpoint/2010/main" val="357601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A509AC8C-F50E-4E66-A226-F01D87B5C049}" type="slidenum">
              <a:rPr lang="en-US" altLang="zh-TW"/>
              <a:pPr/>
              <a:t>‹#›</a:t>
            </a:fld>
            <a:endParaRPr lang="en-US" altLang="zh-TW"/>
          </a:p>
        </p:txBody>
      </p:sp>
    </p:spTree>
    <p:extLst>
      <p:ext uri="{BB962C8B-B14F-4D97-AF65-F5344CB8AC3E}">
        <p14:creationId xmlns:p14="http://schemas.microsoft.com/office/powerpoint/2010/main" val="1095908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bwMode="auto">
          <a:xfrm>
            <a:off x="1143000" y="260350"/>
            <a:ext cx="7772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61795" name="Rectangle 3"/>
          <p:cNvSpPr>
            <a:spLocks noGrp="1" noChangeArrowheads="1"/>
          </p:cNvSpPr>
          <p:nvPr>
            <p:ph type="body" idx="1"/>
          </p:nvPr>
        </p:nvSpPr>
        <p:spPr bwMode="auto">
          <a:xfrm>
            <a:off x="1143000" y="981075"/>
            <a:ext cx="777240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61796" name="Rectangle 4"/>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zh-TW"/>
          </a:p>
        </p:txBody>
      </p:sp>
      <p:sp>
        <p:nvSpPr>
          <p:cNvPr id="161797" name="Rectangle 5"/>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zh-TW"/>
          </a:p>
        </p:txBody>
      </p:sp>
      <p:sp>
        <p:nvSpPr>
          <p:cNvPr id="161798" name="Rectangle 6"/>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DB187840-E1CC-401D-B411-C4433D3F2C7A}"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hf hdr="0" ftr="0" dt="0"/>
  <p:txStyles>
    <p:titleStyle>
      <a:lvl1pPr algn="ctr" rtl="0" fontAlgn="base">
        <a:spcBef>
          <a:spcPct val="0"/>
        </a:spcBef>
        <a:spcAft>
          <a:spcPct val="0"/>
        </a:spcAft>
        <a:defRPr kumimoji="1" sz="4000" b="1">
          <a:solidFill>
            <a:srgbClr val="006699"/>
          </a:solidFill>
          <a:latin typeface="+mj-lt"/>
          <a:ea typeface="+mj-ea"/>
          <a:cs typeface="+mj-cs"/>
        </a:defRPr>
      </a:lvl1pPr>
      <a:lvl2pPr algn="ctr" rtl="0" fontAlgn="base">
        <a:spcBef>
          <a:spcPct val="0"/>
        </a:spcBef>
        <a:spcAft>
          <a:spcPct val="0"/>
        </a:spcAft>
        <a:defRPr kumimoji="1" sz="4000" b="1">
          <a:solidFill>
            <a:srgbClr val="006699"/>
          </a:solidFill>
          <a:latin typeface="Times New Roman" pitchFamily="18" charset="0"/>
          <a:ea typeface="華康中黑體" pitchFamily="49" charset="-120"/>
        </a:defRPr>
      </a:lvl2pPr>
      <a:lvl3pPr algn="ctr" rtl="0" fontAlgn="base">
        <a:spcBef>
          <a:spcPct val="0"/>
        </a:spcBef>
        <a:spcAft>
          <a:spcPct val="0"/>
        </a:spcAft>
        <a:defRPr kumimoji="1" sz="4000" b="1">
          <a:solidFill>
            <a:srgbClr val="006699"/>
          </a:solidFill>
          <a:latin typeface="Times New Roman" pitchFamily="18" charset="0"/>
          <a:ea typeface="華康中黑體" pitchFamily="49" charset="-120"/>
        </a:defRPr>
      </a:lvl3pPr>
      <a:lvl4pPr algn="ctr" rtl="0" fontAlgn="base">
        <a:spcBef>
          <a:spcPct val="0"/>
        </a:spcBef>
        <a:spcAft>
          <a:spcPct val="0"/>
        </a:spcAft>
        <a:defRPr kumimoji="1" sz="4000" b="1">
          <a:solidFill>
            <a:srgbClr val="006699"/>
          </a:solidFill>
          <a:latin typeface="Times New Roman" pitchFamily="18" charset="0"/>
          <a:ea typeface="華康中黑體" pitchFamily="49" charset="-120"/>
        </a:defRPr>
      </a:lvl4pPr>
      <a:lvl5pPr algn="ctr" rtl="0" fontAlgn="base">
        <a:spcBef>
          <a:spcPct val="0"/>
        </a:spcBef>
        <a:spcAft>
          <a:spcPct val="0"/>
        </a:spcAft>
        <a:defRPr kumimoji="1" sz="4000" b="1">
          <a:solidFill>
            <a:srgbClr val="006699"/>
          </a:solidFill>
          <a:latin typeface="Times New Roman" pitchFamily="18" charset="0"/>
          <a:ea typeface="華康中黑體" pitchFamily="49" charset="-120"/>
        </a:defRPr>
      </a:lvl5pPr>
      <a:lvl6pPr marL="457200" algn="ctr" rtl="0" fontAlgn="base">
        <a:spcBef>
          <a:spcPct val="0"/>
        </a:spcBef>
        <a:spcAft>
          <a:spcPct val="0"/>
        </a:spcAft>
        <a:defRPr kumimoji="1" sz="4000" b="1">
          <a:solidFill>
            <a:srgbClr val="006699"/>
          </a:solidFill>
          <a:latin typeface="Times New Roman" pitchFamily="18" charset="0"/>
          <a:ea typeface="華康中黑體" pitchFamily="49" charset="-120"/>
        </a:defRPr>
      </a:lvl6pPr>
      <a:lvl7pPr marL="914400" algn="ctr" rtl="0" fontAlgn="base">
        <a:spcBef>
          <a:spcPct val="0"/>
        </a:spcBef>
        <a:spcAft>
          <a:spcPct val="0"/>
        </a:spcAft>
        <a:defRPr kumimoji="1" sz="4000" b="1">
          <a:solidFill>
            <a:srgbClr val="006699"/>
          </a:solidFill>
          <a:latin typeface="Times New Roman" pitchFamily="18" charset="0"/>
          <a:ea typeface="華康中黑體" pitchFamily="49" charset="-120"/>
        </a:defRPr>
      </a:lvl7pPr>
      <a:lvl8pPr marL="1371600" algn="ctr" rtl="0" fontAlgn="base">
        <a:spcBef>
          <a:spcPct val="0"/>
        </a:spcBef>
        <a:spcAft>
          <a:spcPct val="0"/>
        </a:spcAft>
        <a:defRPr kumimoji="1" sz="4000" b="1">
          <a:solidFill>
            <a:srgbClr val="006699"/>
          </a:solidFill>
          <a:latin typeface="Times New Roman" pitchFamily="18" charset="0"/>
          <a:ea typeface="華康中黑體" pitchFamily="49" charset="-120"/>
        </a:defRPr>
      </a:lvl8pPr>
      <a:lvl9pPr marL="1828800" algn="ctr" rtl="0" fontAlgn="base">
        <a:spcBef>
          <a:spcPct val="0"/>
        </a:spcBef>
        <a:spcAft>
          <a:spcPct val="0"/>
        </a:spcAft>
        <a:defRPr kumimoji="1" sz="4000" b="1">
          <a:solidFill>
            <a:srgbClr val="006699"/>
          </a:solidFill>
          <a:latin typeface="Times New Roman" pitchFamily="18" charset="0"/>
          <a:ea typeface="華康中黑體" pitchFamily="49" charset="-120"/>
        </a:defRPr>
      </a:lvl9pPr>
    </p:titleStyle>
    <p:bodyStyle>
      <a:lvl1pPr marL="342900" indent="-342900" algn="l" rtl="0" fontAlgn="base">
        <a:spcBef>
          <a:spcPct val="20000"/>
        </a:spcBef>
        <a:spcAft>
          <a:spcPct val="0"/>
        </a:spcAft>
        <a:buChar char="•"/>
        <a:defRPr kumimoji="1" sz="3200" b="1">
          <a:solidFill>
            <a:srgbClr val="006699"/>
          </a:solidFill>
          <a:latin typeface="+mn-lt"/>
          <a:ea typeface="+mn-ea"/>
          <a:cs typeface="+mn-cs"/>
        </a:defRPr>
      </a:lvl1pPr>
      <a:lvl2pPr marL="742950" indent="-285750" algn="l" rtl="0" fontAlgn="base">
        <a:spcBef>
          <a:spcPct val="20000"/>
        </a:spcBef>
        <a:spcAft>
          <a:spcPct val="0"/>
        </a:spcAft>
        <a:buChar char="–"/>
        <a:defRPr kumimoji="1" sz="2800" b="1">
          <a:solidFill>
            <a:srgbClr val="008000"/>
          </a:solidFill>
          <a:latin typeface="+mn-lt"/>
          <a:ea typeface="+mn-ea"/>
        </a:defRPr>
      </a:lvl2pPr>
      <a:lvl3pPr marL="1143000" indent="-228600" algn="l" rtl="0" fontAlgn="base">
        <a:spcBef>
          <a:spcPct val="20000"/>
        </a:spcBef>
        <a:spcAft>
          <a:spcPct val="0"/>
        </a:spcAft>
        <a:buChar char="•"/>
        <a:defRPr kumimoji="1" sz="2400">
          <a:solidFill>
            <a:srgbClr val="CC0066"/>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images.google.com/imgres?imgurl=http://images.amazon.com/images/P/B000023VTP.01._SCLZZZZZZZ_.jpg&amp;imgrefurl=http://www.amazon.com/gp/product/images/B000023VTP&amp;h=475&amp;w=336&amp;sz=37&amp;hl=zh-TW&amp;start=86&amp;tbnid=Qh66uUkB4VBT9M:&amp;tbnh=129&amp;tbnw=91&amp;prev=/images?q=notting+hill&amp;start=80&amp;ndsp=20&amp;svnum=10&amp;hl=zh-TW&amp;lr=&amp;rls=PCTA,PCTA:2006-24,PCTA:en&amp;sa=N" TargetMode="External"/><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images.google.com/imgres?imgurl=http://images.movfox.com/gallery/2/a351de51f01c07c84b163ba88ea786b0.jpg&amp;imgrefurl=http://www.movfox.com/movie,10692.html&amp;h=350&amp;w=250&amp;sz=50&amp;hl=zh-TW&amp;start=4&amp;tbnid=MptxUCxd5hWKgM:&amp;tbnh=120&amp;tbnw=86&amp;prev=/images?q=%E5%A5%B3%E5%82%AD%E8%AE%8A%E9%B3%B3%E5%87%B0&amp;svnum=10&amp;hl=zh-TW&amp;lr=&amp;rls=PCTA,PCTA:2006-24,PCTA:en&amp;sa=N" TargetMode="External"/><Relationship Id="rId1" Type="http://schemas.openxmlformats.org/officeDocument/2006/relationships/slideLayout" Target="../slideLayouts/slideLayout2.xml"/><Relationship Id="rId6" Type="http://schemas.openxmlformats.org/officeDocument/2006/relationships/hyperlink" Target="http://images.google.com/imgres?imgurl=http://www.douban.com/lpic/s1395160.jpg&amp;imgrefurl=http://www.douban.com/subject/1305541/&amp;h=475&amp;w=334&amp;sz=39&amp;hl=zh-TW&amp;start=10&amp;tbnid=HGHusIboMdpG4M:&amp;tbnh=129&amp;tbnw=91&amp;prev=/images?q=%E7%BE%8E%E5%9C%8B%E6%83%85%E7%B7%A3&amp;ndsp=20&amp;svnum=10&amp;hl=zh-TW&amp;lr=&amp;rls=PCTA,PCTA:2006-24,PCTA:en&amp;sa=N" TargetMode="External"/><Relationship Id="rId5" Type="http://schemas.openxmlformats.org/officeDocument/2006/relationships/image" Target="../media/image6.jpeg"/><Relationship Id="rId4" Type="http://schemas.openxmlformats.org/officeDocument/2006/relationships/hyperlink" Target="http://images.google.com/imgres?imgurl=http://lapinfamili.ifrance.com/Ocean's%20Eleven%20DVD%20ITA%20-%20George%20Clooney,%20Brad%20Pitt,%20Julia%20Roberts%20-%202001%20-%20Front.jpg&amp;imgrefurl=http://lapinfamili.ifrance.com/O.htm&amp;h=833&amp;w=806&amp;sz=618&amp;hl=zh-TW&amp;start=9&amp;tbnid=7ROCyCyd892zmM:&amp;tbnh=144&amp;tbnw=139&amp;prev=/images?q=ocean's+eleven&amp;ndsp=20&amp;svnum=10&amp;hl=zh-TW&amp;lr=&amp;rls=PCTA,PCTA:2006-24,PCTA:en&amp;sa=N" TargetMode="External"/><Relationship Id="rId9"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hyperlink" Target="http://www.grandhotel.com/index.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47B865D4-6EA0-4418-8717-4668C003DB25}" type="slidenum">
              <a:rPr lang="en-US" altLang="zh-TW"/>
              <a:pPr/>
              <a:t>1</a:t>
            </a:fld>
            <a:endParaRPr lang="en-US" altLang="zh-TW"/>
          </a:p>
        </p:txBody>
      </p:sp>
      <p:sp>
        <p:nvSpPr>
          <p:cNvPr id="2050" name="Rectangle 2"/>
          <p:cNvSpPr>
            <a:spLocks noGrp="1" noChangeArrowheads="1"/>
          </p:cNvSpPr>
          <p:nvPr>
            <p:ph type="ctrTitle"/>
          </p:nvPr>
        </p:nvSpPr>
        <p:spPr/>
        <p:txBody>
          <a:bodyPr/>
          <a:lstStyle/>
          <a:p>
            <a:r>
              <a:rPr lang="zh-TW" altLang="en-US" sz="6000" b="0"/>
              <a:t>旅館業</a:t>
            </a:r>
          </a:p>
        </p:txBody>
      </p:sp>
      <p:sp>
        <p:nvSpPr>
          <p:cNvPr id="2051" name="Rectangle 3"/>
          <p:cNvSpPr>
            <a:spLocks noGrp="1" noChangeArrowheads="1"/>
          </p:cNvSpPr>
          <p:nvPr>
            <p:ph type="subTitle" idx="1"/>
          </p:nvPr>
        </p:nvSpPr>
        <p:spPr/>
        <p:txBody>
          <a:bodyPr/>
          <a:lstStyle/>
          <a:p>
            <a:r>
              <a:rPr lang="en-US" altLang="zh-TW" sz="4000" dirty="0" smtClean="0"/>
              <a:t>2012/4/19</a:t>
            </a:r>
            <a:endParaRPr lang="en-US" altLang="zh-TW" sz="4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fld id="{72A0AA93-BBEC-4512-A435-167FB507BD66}" type="slidenum">
              <a:rPr lang="en-US" altLang="zh-TW"/>
              <a:pPr/>
              <a:t>10</a:t>
            </a:fld>
            <a:endParaRPr lang="en-US" altLang="zh-TW"/>
          </a:p>
        </p:txBody>
      </p:sp>
      <p:pic>
        <p:nvPicPr>
          <p:cNvPr id="179207" name="Picture 7" descr="las-vegas-monor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9205" name="Picture 5" descr="3330703784_f38b95dc51"/>
          <p:cNvPicPr>
            <a:picLocks noChangeAspect="1" noChangeArrowheads="1"/>
          </p:cNvPicPr>
          <p:nvPr/>
        </p:nvPicPr>
        <p:blipFill>
          <a:blip r:embed="rId3">
            <a:extLst>
              <a:ext uri="{28A0092B-C50C-407E-A947-70E740481C1C}">
                <a14:useLocalDpi xmlns:a14="http://schemas.microsoft.com/office/drawing/2010/main" val="0"/>
              </a:ext>
            </a:extLst>
          </a:blip>
          <a:srcRect l="4651" r="1871" b="8009"/>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9202" name="Rectangle 2"/>
          <p:cNvSpPr>
            <a:spLocks noGrp="1" noChangeArrowheads="1"/>
          </p:cNvSpPr>
          <p:nvPr>
            <p:ph type="title"/>
          </p:nvPr>
        </p:nvSpPr>
        <p:spPr/>
        <p:txBody>
          <a:bodyPr/>
          <a:lstStyle/>
          <a:p>
            <a:r>
              <a:rPr lang="en-US" altLang="zh-TW" sz="3200"/>
              <a:t>LAS VEGAS CONVENTION CENTER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9207"/>
                                        </p:tgtEl>
                                        <p:attrNameLst>
                                          <p:attrName>style.visibility</p:attrName>
                                        </p:attrNameLst>
                                      </p:cBhvr>
                                      <p:to>
                                        <p:strVal val="visible"/>
                                      </p:to>
                                    </p:set>
                                    <p:animEffect transition="in" filter="box(in)">
                                      <p:cBhvr>
                                        <p:cTn id="7" dur="500"/>
                                        <p:tgtEl>
                                          <p:spTgt spid="1792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79205"/>
                                        </p:tgtEl>
                                        <p:attrNameLst>
                                          <p:attrName>style.visibility</p:attrName>
                                        </p:attrNameLst>
                                      </p:cBhvr>
                                      <p:to>
                                        <p:strVal val="visible"/>
                                      </p:to>
                                    </p:set>
                                    <p:animEffect transition="in" filter="checkerboard(across)">
                                      <p:cBhvr>
                                        <p:cTn id="12" dur="500"/>
                                        <p:tgtEl>
                                          <p:spTgt spid="179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A237FADD-61E1-4FDA-A035-89F0B583A49D}" type="slidenum">
              <a:rPr lang="en-US" altLang="zh-TW"/>
              <a:pPr/>
              <a:t>11</a:t>
            </a:fld>
            <a:endParaRPr lang="en-US" altLang="zh-TW"/>
          </a:p>
        </p:txBody>
      </p:sp>
      <p:sp>
        <p:nvSpPr>
          <p:cNvPr id="29700" name="Rectangle 4"/>
          <p:cNvSpPr>
            <a:spLocks noGrp="1" noChangeArrowheads="1"/>
          </p:cNvSpPr>
          <p:nvPr>
            <p:ph type="title"/>
          </p:nvPr>
        </p:nvSpPr>
        <p:spPr/>
        <p:txBody>
          <a:bodyPr/>
          <a:lstStyle/>
          <a:p>
            <a:r>
              <a:rPr lang="zh-TW" altLang="en-US"/>
              <a:t>旅館成為未來明星產業</a:t>
            </a:r>
          </a:p>
        </p:txBody>
      </p:sp>
      <p:sp>
        <p:nvSpPr>
          <p:cNvPr id="29701" name="Rectangle 5"/>
          <p:cNvSpPr>
            <a:spLocks noGrp="1" noChangeArrowheads="1"/>
          </p:cNvSpPr>
          <p:nvPr>
            <p:ph type="body" idx="1"/>
          </p:nvPr>
        </p:nvSpPr>
        <p:spPr/>
        <p:txBody>
          <a:bodyPr/>
          <a:lstStyle/>
          <a:p>
            <a:r>
              <a:rPr lang="zh-TW" altLang="en-US"/>
              <a:t>社會變遷，強調休閒生活</a:t>
            </a:r>
          </a:p>
          <a:p>
            <a:r>
              <a:rPr lang="zh-TW" altLang="en-US"/>
              <a:t>科技日新月異交通工具快速進步</a:t>
            </a:r>
          </a:p>
          <a:p>
            <a:r>
              <a:rPr lang="zh-TW" altLang="en-US"/>
              <a:t>所得增加生活品質提昇</a:t>
            </a:r>
          </a:p>
          <a:p>
            <a:r>
              <a:rPr lang="zh-TW" altLang="en-US"/>
              <a:t>觀光已成為世界各國最重視的產業</a:t>
            </a:r>
          </a:p>
          <a:p>
            <a:r>
              <a:rPr lang="zh-TW" altLang="en-US"/>
              <a:t>大眾媒體推波助瀾</a:t>
            </a:r>
          </a:p>
          <a:p>
            <a:endParaRPr lang="en-US" altLang="zh-TW"/>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投影片編號版面配置區 5"/>
          <p:cNvSpPr>
            <a:spLocks noGrp="1"/>
          </p:cNvSpPr>
          <p:nvPr>
            <p:ph type="sldNum" sz="quarter" idx="12"/>
          </p:nvPr>
        </p:nvSpPr>
        <p:spPr/>
        <p:txBody>
          <a:bodyPr/>
          <a:lstStyle/>
          <a:p>
            <a:fld id="{2E6E0D52-4907-4BD8-B3FF-52B633758E76}" type="slidenum">
              <a:rPr lang="en-US" altLang="zh-TW"/>
              <a:pPr/>
              <a:t>12</a:t>
            </a:fld>
            <a:endParaRPr lang="en-US" altLang="zh-TW"/>
          </a:p>
        </p:txBody>
      </p:sp>
      <p:sp>
        <p:nvSpPr>
          <p:cNvPr id="31764" name="Rectangle 20"/>
          <p:cNvSpPr>
            <a:spLocks noGrp="1" noChangeArrowheads="1"/>
          </p:cNvSpPr>
          <p:nvPr>
            <p:ph type="title"/>
          </p:nvPr>
        </p:nvSpPr>
        <p:spPr/>
        <p:txBody>
          <a:bodyPr/>
          <a:lstStyle/>
          <a:p>
            <a:endParaRPr lang="zh-TW" altLang="zh-TW" sz="3600"/>
          </a:p>
        </p:txBody>
      </p:sp>
      <p:sp>
        <p:nvSpPr>
          <p:cNvPr id="31765" name="Rectangle 21"/>
          <p:cNvSpPr>
            <a:spLocks noGrp="1" noChangeArrowheads="1"/>
          </p:cNvSpPr>
          <p:nvPr>
            <p:ph type="body" idx="1"/>
          </p:nvPr>
        </p:nvSpPr>
        <p:spPr/>
        <p:txBody>
          <a:bodyPr/>
          <a:lstStyle/>
          <a:p>
            <a:endParaRPr lang="zh-TW" altLang="zh-TW"/>
          </a:p>
        </p:txBody>
      </p:sp>
      <p:pic>
        <p:nvPicPr>
          <p:cNvPr id="31749" name="Picture 5" descr="a351de51f01c07c84b163ba88ea786b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0" cy="4608513"/>
          </a:xfrm>
          <a:prstGeom prst="rect">
            <a:avLst/>
          </a:prstGeom>
          <a:noFill/>
          <a:extLst>
            <a:ext uri="{909E8E84-426E-40DD-AFC4-6F175D3DCCD1}">
              <a14:hiddenFill xmlns:a14="http://schemas.microsoft.com/office/drawing/2010/main">
                <a:solidFill>
                  <a:srgbClr val="FFFFFF"/>
                </a:solidFill>
              </a14:hiddenFill>
            </a:ext>
          </a:extLst>
        </p:spPr>
      </p:pic>
      <p:pic>
        <p:nvPicPr>
          <p:cNvPr id="31753" name="Picture 9" descr="Ocean%27s%2520Eleven%2520DVD%2520ITA%2520-%2520George%2520Clooney,%2520Brad%2520Pitt,%2520Julia%2520Roberts%2520-%25202001%2520-%2520Fron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0"/>
            <a:ext cx="4351338" cy="4508500"/>
          </a:xfrm>
          <a:prstGeom prst="rect">
            <a:avLst/>
          </a:prstGeom>
          <a:noFill/>
          <a:extLst>
            <a:ext uri="{909E8E84-426E-40DD-AFC4-6F175D3DCCD1}">
              <a14:hiddenFill xmlns:a14="http://schemas.microsoft.com/office/drawing/2010/main">
                <a:solidFill>
                  <a:srgbClr val="FFFFFF"/>
                </a:solidFill>
              </a14:hiddenFill>
            </a:ext>
          </a:extLst>
        </p:spPr>
      </p:pic>
      <p:pic>
        <p:nvPicPr>
          <p:cNvPr id="31751" name="Picture 7" descr="s1395160">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2275" y="3357563"/>
            <a:ext cx="2468563" cy="3500437"/>
          </a:xfrm>
          <a:prstGeom prst="rect">
            <a:avLst/>
          </a:prstGeom>
          <a:noFill/>
          <a:extLst>
            <a:ext uri="{909E8E84-426E-40DD-AFC4-6F175D3DCCD1}">
              <a14:hiddenFill xmlns:a14="http://schemas.microsoft.com/office/drawing/2010/main">
                <a:solidFill>
                  <a:srgbClr val="FFFFFF"/>
                </a:solidFill>
              </a14:hiddenFill>
            </a:ext>
          </a:extLst>
        </p:spPr>
      </p:pic>
      <p:pic>
        <p:nvPicPr>
          <p:cNvPr id="31755" name="Picture 11" descr="B000023VTP">
            <a:hlinkClick r:id="rId8"/>
          </p:cNvPr>
          <p:cNvPicPr>
            <a:picLocks noGrp="1" noChangeAspect="1" noChangeArrowheads="1"/>
          </p:cNvPicPr>
          <p:nvPr>
            <p:ph idx="4294967295"/>
          </p:nvPr>
        </p:nvPicPr>
        <p:blipFill>
          <a:blip r:embed="rId9">
            <a:extLst>
              <a:ext uri="{28A0092B-C50C-407E-A947-70E740481C1C}">
                <a14:useLocalDpi xmlns:a14="http://schemas.microsoft.com/office/drawing/2010/main" val="0"/>
              </a:ext>
            </a:extLst>
          </a:blip>
          <a:srcRect/>
          <a:stretch>
            <a:fillRect/>
          </a:stretch>
        </p:blipFill>
        <p:spPr>
          <a:xfrm>
            <a:off x="6829425" y="3573463"/>
            <a:ext cx="2314575" cy="328453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53"/>
                                        </p:tgtEl>
                                        <p:attrNameLst>
                                          <p:attrName>style.visibility</p:attrName>
                                        </p:attrNameLst>
                                      </p:cBhvr>
                                      <p:to>
                                        <p:strVal val="visible"/>
                                      </p:to>
                                    </p:set>
                                    <p:anim calcmode="lin" valueType="num">
                                      <p:cBhvr additive="base">
                                        <p:cTn id="7" dur="500" fill="hold"/>
                                        <p:tgtEl>
                                          <p:spTgt spid="31753"/>
                                        </p:tgtEl>
                                        <p:attrNameLst>
                                          <p:attrName>ppt_x</p:attrName>
                                        </p:attrNameLst>
                                      </p:cBhvr>
                                      <p:tavLst>
                                        <p:tav tm="0">
                                          <p:val>
                                            <p:strVal val="#ppt_x"/>
                                          </p:val>
                                        </p:tav>
                                        <p:tav tm="100000">
                                          <p:val>
                                            <p:strVal val="#ppt_x"/>
                                          </p:val>
                                        </p:tav>
                                      </p:tavLst>
                                    </p:anim>
                                    <p:anim calcmode="lin" valueType="num">
                                      <p:cBhvr additive="base">
                                        <p:cTn id="8" dur="500" fill="hold"/>
                                        <p:tgtEl>
                                          <p:spTgt spid="3175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31751"/>
                                        </p:tgtEl>
                                        <p:attrNameLst>
                                          <p:attrName>style.visibility</p:attrName>
                                        </p:attrNameLst>
                                      </p:cBhvr>
                                      <p:to>
                                        <p:strVal val="visible"/>
                                      </p:to>
                                    </p:set>
                                    <p:animEffect transition="in" filter="blinds(horizontal)">
                                      <p:cBhvr>
                                        <p:cTn id="13" dur="500"/>
                                        <p:tgtEl>
                                          <p:spTgt spid="3175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1755"/>
                                        </p:tgtEl>
                                        <p:attrNameLst>
                                          <p:attrName>style.visibility</p:attrName>
                                        </p:attrNameLst>
                                      </p:cBhvr>
                                      <p:to>
                                        <p:strVal val="visible"/>
                                      </p:to>
                                    </p:set>
                                    <p:anim calcmode="lin" valueType="num">
                                      <p:cBhvr additive="base">
                                        <p:cTn id="18" dur="500" fill="hold"/>
                                        <p:tgtEl>
                                          <p:spTgt spid="31755"/>
                                        </p:tgtEl>
                                        <p:attrNameLst>
                                          <p:attrName>ppt_x</p:attrName>
                                        </p:attrNameLst>
                                      </p:cBhvr>
                                      <p:tavLst>
                                        <p:tav tm="0">
                                          <p:val>
                                            <p:strVal val="#ppt_x"/>
                                          </p:val>
                                        </p:tav>
                                        <p:tav tm="100000">
                                          <p:val>
                                            <p:strVal val="#ppt_x"/>
                                          </p:val>
                                        </p:tav>
                                      </p:tavLst>
                                    </p:anim>
                                    <p:anim calcmode="lin" valueType="num">
                                      <p:cBhvr additive="base">
                                        <p:cTn id="19" dur="500" fill="hold"/>
                                        <p:tgtEl>
                                          <p:spTgt spid="317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7E620A0F-C096-449E-AAA9-A02AD0A9E55B}" type="slidenum">
              <a:rPr lang="en-US" altLang="zh-TW"/>
              <a:pPr/>
              <a:t>13</a:t>
            </a:fld>
            <a:endParaRPr lang="en-US" altLang="zh-TW"/>
          </a:p>
        </p:txBody>
      </p:sp>
      <p:sp>
        <p:nvSpPr>
          <p:cNvPr id="30724" name="Rectangle 4"/>
          <p:cNvSpPr>
            <a:spLocks noGrp="1" noChangeArrowheads="1"/>
          </p:cNvSpPr>
          <p:nvPr>
            <p:ph type="title"/>
          </p:nvPr>
        </p:nvSpPr>
        <p:spPr/>
        <p:txBody>
          <a:bodyPr/>
          <a:lstStyle/>
          <a:p>
            <a:r>
              <a:rPr lang="zh-TW" altLang="en-US"/>
              <a:t>旅館 </a:t>
            </a:r>
            <a:r>
              <a:rPr lang="en-US" altLang="zh-TW"/>
              <a:t>V.S. </a:t>
            </a:r>
            <a:r>
              <a:rPr lang="zh-TW" altLang="en-US"/>
              <a:t>大眾媒體</a:t>
            </a:r>
          </a:p>
        </p:txBody>
      </p:sp>
      <p:sp>
        <p:nvSpPr>
          <p:cNvPr id="30725" name="Rectangle 5"/>
          <p:cNvSpPr>
            <a:spLocks noGrp="1" noChangeArrowheads="1"/>
          </p:cNvSpPr>
          <p:nvPr>
            <p:ph type="body" idx="1"/>
          </p:nvPr>
        </p:nvSpPr>
        <p:spPr/>
        <p:txBody>
          <a:bodyPr/>
          <a:lstStyle/>
          <a:p>
            <a:r>
              <a:rPr lang="en-US" altLang="zh-TW" sz="2800"/>
              <a:t>NOTTING HILL-- RITZ, London  </a:t>
            </a:r>
          </a:p>
          <a:p>
            <a:r>
              <a:rPr lang="en-US" altLang="zh-TW" sz="2800"/>
              <a:t>SERENDIPITY</a:t>
            </a:r>
            <a:r>
              <a:rPr lang="en-US" altLang="zh-TW" sz="2800">
                <a:latin typeface="Arial"/>
              </a:rPr>
              <a:t>–</a:t>
            </a:r>
            <a:r>
              <a:rPr lang="en-US" altLang="zh-TW" sz="2800"/>
              <a:t> WALDORF ASTORIA, NY</a:t>
            </a:r>
          </a:p>
          <a:p>
            <a:r>
              <a:rPr lang="en-US" altLang="zh-TW" sz="2800"/>
              <a:t>MAID IN MANHANTTAN</a:t>
            </a:r>
            <a:r>
              <a:rPr lang="en-US" altLang="zh-TW" sz="2800">
                <a:latin typeface="Arial"/>
              </a:rPr>
              <a:t>–</a:t>
            </a:r>
            <a:r>
              <a:rPr lang="en-US" altLang="zh-TW" sz="2800"/>
              <a:t> MARRIOTT, NY</a:t>
            </a:r>
          </a:p>
          <a:p>
            <a:r>
              <a:rPr lang="en-US" altLang="zh-TW" sz="2800"/>
              <a:t>SOMEWHERE IN TIME</a:t>
            </a:r>
            <a:r>
              <a:rPr lang="en-US" altLang="zh-TW" sz="2800">
                <a:latin typeface="Arial"/>
              </a:rPr>
              <a:t>–</a:t>
            </a:r>
            <a:r>
              <a:rPr lang="en-US" altLang="zh-TW" sz="2800"/>
              <a:t> GRAND HOTEL, MI   </a:t>
            </a:r>
            <a:r>
              <a:rPr lang="en-US" altLang="en-US" sz="2800">
                <a:hlinkClick r:id="rId2"/>
              </a:rPr>
              <a:t>http://www.grandhotel.com/index.html</a:t>
            </a:r>
            <a:endParaRPr lang="en-US" altLang="zh-TW" sz="2800"/>
          </a:p>
          <a:p>
            <a:r>
              <a:rPr lang="en-US" altLang="zh-TW" sz="2800"/>
              <a:t>OCEAN</a:t>
            </a:r>
            <a:r>
              <a:rPr lang="en-US" altLang="zh-TW" sz="2800">
                <a:latin typeface="Arial"/>
              </a:rPr>
              <a:t>’</a:t>
            </a:r>
            <a:r>
              <a:rPr lang="en-US" altLang="zh-TW" sz="2800"/>
              <a:t>S ELEVEN</a:t>
            </a:r>
            <a:r>
              <a:rPr lang="en-US" altLang="zh-TW" sz="2800">
                <a:latin typeface="Arial"/>
              </a:rPr>
              <a:t>–</a:t>
            </a:r>
            <a:r>
              <a:rPr lang="en-US" altLang="zh-TW" sz="2800"/>
              <a:t> BELLAGIO HOTEL &amp; CASINO, LAS</a:t>
            </a:r>
          </a:p>
          <a:p>
            <a:r>
              <a:rPr lang="zh-TW" altLang="en-US" sz="2800"/>
              <a:t>韓劇 </a:t>
            </a:r>
            <a:r>
              <a:rPr lang="zh-TW" altLang="en-US" sz="2800">
                <a:latin typeface="Arial"/>
              </a:rPr>
              <a:t>“</a:t>
            </a:r>
            <a:r>
              <a:rPr lang="zh-TW" altLang="en-US" sz="2800"/>
              <a:t>情定大飯店</a:t>
            </a:r>
            <a:r>
              <a:rPr lang="zh-TW" altLang="en-US" sz="2800">
                <a:latin typeface="Arial"/>
              </a:rPr>
              <a:t>”</a:t>
            </a:r>
            <a:r>
              <a:rPr lang="en-US" altLang="zh-TW" sz="2800"/>
              <a:t>-- </a:t>
            </a:r>
            <a:r>
              <a:rPr lang="zh-TW" altLang="en-US" sz="2800"/>
              <a:t>華克山莊</a:t>
            </a:r>
            <a:r>
              <a:rPr lang="en-US" altLang="zh-TW" sz="2800"/>
              <a:t>, </a:t>
            </a:r>
            <a:r>
              <a:rPr lang="zh-TW" altLang="en-US" sz="2800"/>
              <a:t>首爾</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AC4BA459-7DA4-4B5B-A13A-F3F60F4FAF79}" type="slidenum">
              <a:rPr lang="en-US" altLang="zh-TW"/>
              <a:pPr/>
              <a:t>14</a:t>
            </a:fld>
            <a:endParaRPr lang="en-US" altLang="zh-TW"/>
          </a:p>
        </p:txBody>
      </p:sp>
      <p:sp>
        <p:nvSpPr>
          <p:cNvPr id="15364" name="Rectangle 4"/>
          <p:cNvSpPr>
            <a:spLocks noGrp="1" noChangeArrowheads="1"/>
          </p:cNvSpPr>
          <p:nvPr>
            <p:ph type="title"/>
          </p:nvPr>
        </p:nvSpPr>
        <p:spPr/>
        <p:txBody>
          <a:bodyPr/>
          <a:lstStyle/>
          <a:p>
            <a:r>
              <a:rPr lang="zh-TW" altLang="en-US"/>
              <a:t>旅館的使命</a:t>
            </a:r>
          </a:p>
        </p:txBody>
      </p:sp>
      <p:sp>
        <p:nvSpPr>
          <p:cNvPr id="15365" name="Rectangle 5"/>
          <p:cNvSpPr>
            <a:spLocks noGrp="1" noChangeArrowheads="1"/>
          </p:cNvSpPr>
          <p:nvPr>
            <p:ph type="body" idx="1"/>
          </p:nvPr>
        </p:nvSpPr>
        <p:spPr/>
        <p:txBody>
          <a:bodyPr/>
          <a:lstStyle/>
          <a:p>
            <a:r>
              <a:rPr lang="en-US" altLang="zh-TW"/>
              <a:t>HOTEL </a:t>
            </a:r>
            <a:r>
              <a:rPr lang="zh-TW" altLang="en-US"/>
              <a:t>源自法語 可溯源自拉丁文的</a:t>
            </a:r>
            <a:r>
              <a:rPr lang="en-US" altLang="zh-TW"/>
              <a:t>HOSPITALE </a:t>
            </a:r>
          </a:p>
          <a:p>
            <a:r>
              <a:rPr lang="en-US" altLang="zh-TW"/>
              <a:t>HOSPICE (</a:t>
            </a:r>
            <a:r>
              <a:rPr lang="zh-TW" altLang="en-US"/>
              <a:t>供旅客住宿的教堂或養育院</a:t>
            </a:r>
            <a:r>
              <a:rPr lang="en-US" altLang="zh-TW"/>
              <a:t>)</a:t>
            </a:r>
          </a:p>
          <a:p>
            <a:r>
              <a:rPr lang="en-US" altLang="zh-TW"/>
              <a:t>HOSTEL </a:t>
            </a:r>
            <a:r>
              <a:rPr lang="zh-TW" altLang="en-US"/>
              <a:t>即是</a:t>
            </a:r>
            <a:r>
              <a:rPr lang="en-US" altLang="zh-TW"/>
              <a:t>HOTEL </a:t>
            </a:r>
            <a:r>
              <a:rPr lang="zh-TW" altLang="en-US"/>
              <a:t>的語源</a:t>
            </a:r>
          </a:p>
          <a:p>
            <a:r>
              <a:rPr lang="en-US" altLang="zh-TW"/>
              <a:t>HOSPITALITY </a:t>
            </a:r>
            <a:r>
              <a:rPr lang="zh-TW" altLang="en-US"/>
              <a:t>的精神</a:t>
            </a:r>
          </a:p>
          <a:p>
            <a:endParaRPr lang="en-US" altLang="zh-TW"/>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20608B9C-0EC0-4E00-BDC8-9F6CF13B9DC9}" type="slidenum">
              <a:rPr lang="en-US" altLang="zh-TW"/>
              <a:pPr/>
              <a:t>15</a:t>
            </a:fld>
            <a:endParaRPr lang="en-US" altLang="zh-TW"/>
          </a:p>
        </p:txBody>
      </p:sp>
      <p:sp>
        <p:nvSpPr>
          <p:cNvPr id="12292" name="Rectangle 4"/>
          <p:cNvSpPr>
            <a:spLocks noGrp="1" noChangeArrowheads="1"/>
          </p:cNvSpPr>
          <p:nvPr>
            <p:ph type="title"/>
          </p:nvPr>
        </p:nvSpPr>
        <p:spPr/>
        <p:txBody>
          <a:bodyPr/>
          <a:lstStyle/>
          <a:p>
            <a:r>
              <a:rPr lang="zh-TW" altLang="en-US"/>
              <a:t>旅館的定義</a:t>
            </a:r>
          </a:p>
        </p:txBody>
      </p:sp>
      <p:sp>
        <p:nvSpPr>
          <p:cNvPr id="12293" name="Rectangle 5"/>
          <p:cNvSpPr>
            <a:spLocks noGrp="1" noChangeArrowheads="1"/>
          </p:cNvSpPr>
          <p:nvPr>
            <p:ph type="body" idx="1"/>
          </p:nvPr>
        </p:nvSpPr>
        <p:spPr/>
        <p:txBody>
          <a:bodyPr/>
          <a:lstStyle/>
          <a:p>
            <a:r>
              <a:rPr lang="zh-TW" altLang="en-US"/>
              <a:t>旅館是公然的、明白的，向公眾表示是為接待及收容旅行者，及其他受服務的人而收取報酬之家。</a:t>
            </a:r>
            <a:r>
              <a:rPr lang="en-US" altLang="zh-TW"/>
              <a:t>(</a:t>
            </a:r>
            <a:r>
              <a:rPr lang="zh-TW" altLang="en-US"/>
              <a:t>美國</a:t>
            </a:r>
            <a:r>
              <a:rPr lang="en-US" altLang="zh-TW"/>
              <a:t>Vermont </a:t>
            </a:r>
            <a:r>
              <a:rPr lang="zh-TW" altLang="en-US"/>
              <a:t>州案例</a:t>
            </a:r>
            <a:r>
              <a:rPr lang="en-US" altLang="zh-TW"/>
              <a:t>)</a:t>
            </a:r>
          </a:p>
          <a:p>
            <a:r>
              <a:rPr lang="zh-TW" altLang="en-US"/>
              <a:t>旅館業是出售服務的企業</a:t>
            </a:r>
            <a:r>
              <a:rPr lang="en-US" altLang="zh-TW"/>
              <a:t>(</a:t>
            </a:r>
            <a:r>
              <a:rPr lang="zh-TW" altLang="en-US"/>
              <a:t>美國旅館業大亨 </a:t>
            </a:r>
            <a:r>
              <a:rPr lang="en-US" altLang="zh-TW"/>
              <a:t>Ellsworth Statler)</a:t>
            </a:r>
          </a:p>
          <a:p>
            <a:r>
              <a:rPr lang="zh-TW" altLang="en-US"/>
              <a:t>一座為公眾提供住宿餐食及其他有關服務的建築物或設備</a:t>
            </a:r>
            <a:r>
              <a:rPr lang="en-US" altLang="zh-TW"/>
              <a:t>(Webster, 1973)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3BD30D72-EE91-4032-BDE9-6F428A07E924}" type="slidenum">
              <a:rPr lang="en-US" altLang="zh-TW"/>
              <a:pPr/>
              <a:t>16</a:t>
            </a:fld>
            <a:endParaRPr lang="en-US" altLang="zh-TW"/>
          </a:p>
        </p:txBody>
      </p:sp>
      <p:sp>
        <p:nvSpPr>
          <p:cNvPr id="14340" name="Rectangle 4"/>
          <p:cNvSpPr>
            <a:spLocks noGrp="1" noChangeArrowheads="1"/>
          </p:cNvSpPr>
          <p:nvPr>
            <p:ph type="title"/>
          </p:nvPr>
        </p:nvSpPr>
        <p:spPr/>
        <p:txBody>
          <a:bodyPr/>
          <a:lstStyle/>
          <a:p>
            <a:r>
              <a:rPr lang="zh-TW" altLang="en-US"/>
              <a:t>學者對旅館的定義</a:t>
            </a:r>
          </a:p>
        </p:txBody>
      </p:sp>
      <p:sp>
        <p:nvSpPr>
          <p:cNvPr id="14341" name="Rectangle 5"/>
          <p:cNvSpPr>
            <a:spLocks noGrp="1" noChangeArrowheads="1"/>
          </p:cNvSpPr>
          <p:nvPr>
            <p:ph type="body" idx="1"/>
          </p:nvPr>
        </p:nvSpPr>
        <p:spPr/>
        <p:txBody>
          <a:bodyPr/>
          <a:lstStyle/>
          <a:p>
            <a:r>
              <a:rPr lang="zh-TW" altLang="en-US"/>
              <a:t>具有家庭性的設備</a:t>
            </a:r>
            <a:r>
              <a:rPr lang="en-US" altLang="zh-TW"/>
              <a:t>(</a:t>
            </a:r>
            <a:r>
              <a:rPr lang="zh-TW" altLang="en-US"/>
              <a:t>唐明月</a:t>
            </a:r>
            <a:r>
              <a:rPr lang="en-US" altLang="zh-TW"/>
              <a:t>, 1990)</a:t>
            </a:r>
          </a:p>
          <a:p>
            <a:r>
              <a:rPr lang="zh-TW" altLang="en-US"/>
              <a:t>羅惠斌</a:t>
            </a:r>
            <a:r>
              <a:rPr lang="en-US" altLang="zh-TW"/>
              <a:t>(2002)</a:t>
            </a:r>
          </a:p>
          <a:p>
            <a:pPr lvl="1"/>
            <a:r>
              <a:rPr lang="zh-TW" altLang="en-US"/>
              <a:t>設備完善大眾周知，為政府核准的建築物</a:t>
            </a:r>
          </a:p>
          <a:p>
            <a:pPr lvl="1"/>
            <a:r>
              <a:rPr lang="zh-TW" altLang="en-US"/>
              <a:t>提供餐食及住宿的設施</a:t>
            </a:r>
          </a:p>
          <a:p>
            <a:pPr lvl="1"/>
            <a:r>
              <a:rPr lang="zh-TW" altLang="en-US"/>
              <a:t>為一種營利事業</a:t>
            </a:r>
          </a:p>
          <a:p>
            <a:r>
              <a:rPr lang="zh-TW" altLang="en-US"/>
              <a:t>並且提供娛樂設施供應餐宿提供服務為目的而得到合理利潤的公共設施</a:t>
            </a:r>
            <a:r>
              <a:rPr lang="en-US" altLang="zh-TW"/>
              <a:t>(</a:t>
            </a:r>
            <a:r>
              <a:rPr lang="zh-TW" altLang="en-US"/>
              <a:t>詹益政</a:t>
            </a:r>
            <a:r>
              <a:rPr lang="en-US" altLang="zh-TW"/>
              <a:t>, 1991)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214A200F-4848-4D50-85E3-C4DC987800D6}" type="slidenum">
              <a:rPr lang="en-US" altLang="zh-TW"/>
              <a:pPr/>
              <a:t>17</a:t>
            </a:fld>
            <a:endParaRPr lang="en-US" altLang="zh-TW"/>
          </a:p>
        </p:txBody>
      </p:sp>
      <p:sp>
        <p:nvSpPr>
          <p:cNvPr id="180226" name="Rectangle 2"/>
          <p:cNvSpPr>
            <a:spLocks noGrp="1" noChangeArrowheads="1"/>
          </p:cNvSpPr>
          <p:nvPr>
            <p:ph type="title"/>
          </p:nvPr>
        </p:nvSpPr>
        <p:spPr/>
        <p:txBody>
          <a:bodyPr/>
          <a:lstStyle/>
          <a:p>
            <a:r>
              <a:rPr lang="zh-TW" altLang="en-US" sz="3600"/>
              <a:t>法規上的定義</a:t>
            </a:r>
          </a:p>
        </p:txBody>
      </p:sp>
      <p:sp>
        <p:nvSpPr>
          <p:cNvPr id="180227" name="Rectangle 3"/>
          <p:cNvSpPr>
            <a:spLocks noGrp="1" noChangeArrowheads="1"/>
          </p:cNvSpPr>
          <p:nvPr>
            <p:ph type="body" idx="1"/>
          </p:nvPr>
        </p:nvSpPr>
        <p:spPr/>
        <p:txBody>
          <a:bodyPr/>
          <a:lstStyle/>
          <a:p>
            <a:r>
              <a:rPr lang="zh-TW" altLang="en-US"/>
              <a:t>發展觀光條例</a:t>
            </a:r>
          </a:p>
          <a:p>
            <a:pPr lvl="1"/>
            <a:r>
              <a:rPr lang="zh-TW" altLang="en-US"/>
              <a:t>觀光旅館業是指經營國際觀光旅館或一般觀光旅館，對旅客提供住宿及相關服務之營利事業</a:t>
            </a:r>
            <a:r>
              <a:rPr lang="en-US" altLang="zh-TW"/>
              <a:t>(</a:t>
            </a:r>
            <a:r>
              <a:rPr lang="zh-TW" altLang="en-US"/>
              <a:t>第</a:t>
            </a:r>
            <a:r>
              <a:rPr lang="en-US" altLang="zh-TW"/>
              <a:t>2</a:t>
            </a:r>
            <a:r>
              <a:rPr lang="zh-TW" altLang="en-US"/>
              <a:t>條</a:t>
            </a:r>
            <a:r>
              <a:rPr lang="en-US" altLang="zh-TW"/>
              <a:t>:7)</a:t>
            </a:r>
          </a:p>
          <a:p>
            <a:pPr lvl="1"/>
            <a:r>
              <a:rPr lang="zh-TW" altLang="en-US"/>
              <a:t>經營國際觀光旅館業者應先向中央主管機關申請核准並依法辦理公司登記領取觀光旅館業執照始得營業</a:t>
            </a:r>
            <a:r>
              <a:rPr lang="en-US" altLang="zh-TW"/>
              <a:t>(21</a:t>
            </a:r>
            <a:r>
              <a:rPr lang="zh-TW" altLang="en-US"/>
              <a:t>條</a:t>
            </a:r>
            <a:r>
              <a:rPr lang="en-US" altLang="zh-TW"/>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3A8F8875-02B9-45EF-9C45-F926C27B1B70}" type="slidenum">
              <a:rPr lang="en-US" altLang="zh-TW"/>
              <a:pPr/>
              <a:t>18</a:t>
            </a:fld>
            <a:endParaRPr lang="en-US" altLang="zh-TW"/>
          </a:p>
        </p:txBody>
      </p:sp>
      <p:sp>
        <p:nvSpPr>
          <p:cNvPr id="22532" name="Rectangle 4"/>
          <p:cNvSpPr>
            <a:spLocks noGrp="1" noChangeArrowheads="1"/>
          </p:cNvSpPr>
          <p:nvPr>
            <p:ph type="title"/>
          </p:nvPr>
        </p:nvSpPr>
        <p:spPr/>
        <p:txBody>
          <a:bodyPr/>
          <a:lstStyle/>
          <a:p>
            <a:r>
              <a:rPr lang="zh-TW" altLang="en-US"/>
              <a:t>旅館的商品</a:t>
            </a:r>
          </a:p>
        </p:txBody>
      </p:sp>
      <p:sp>
        <p:nvSpPr>
          <p:cNvPr id="22533" name="Rectangle 5"/>
          <p:cNvSpPr>
            <a:spLocks noGrp="1" noChangeArrowheads="1"/>
          </p:cNvSpPr>
          <p:nvPr>
            <p:ph type="body" idx="1"/>
          </p:nvPr>
        </p:nvSpPr>
        <p:spPr/>
        <p:txBody>
          <a:bodyPr/>
          <a:lstStyle/>
          <a:p>
            <a:r>
              <a:rPr lang="zh-TW" altLang="en-US"/>
              <a:t>商品</a:t>
            </a:r>
          </a:p>
          <a:p>
            <a:pPr lvl="1"/>
            <a:r>
              <a:rPr lang="zh-TW" altLang="en-US"/>
              <a:t>有形商品：軟硬體</a:t>
            </a:r>
          </a:p>
          <a:p>
            <a:pPr lvl="2"/>
            <a:r>
              <a:rPr lang="zh-TW" altLang="en-US" sz="2800"/>
              <a:t>環境</a:t>
            </a:r>
          </a:p>
          <a:p>
            <a:pPr lvl="2"/>
            <a:r>
              <a:rPr lang="zh-TW" altLang="en-US" sz="2800"/>
              <a:t>設備</a:t>
            </a:r>
          </a:p>
          <a:p>
            <a:pPr lvl="2"/>
            <a:r>
              <a:rPr lang="zh-TW" altLang="en-US" sz="2800"/>
              <a:t>餐食</a:t>
            </a:r>
          </a:p>
          <a:p>
            <a:pPr lvl="1"/>
            <a:r>
              <a:rPr lang="zh-TW" altLang="en-US"/>
              <a:t>無形商品：服務 </a:t>
            </a:r>
            <a:r>
              <a:rPr lang="en-US" altLang="zh-TW"/>
              <a:t>service</a:t>
            </a:r>
          </a:p>
          <a:p>
            <a:pPr lvl="2"/>
            <a:r>
              <a:rPr lang="zh-TW" altLang="en-US" sz="2800"/>
              <a:t>服務人員</a:t>
            </a:r>
          </a:p>
          <a:p>
            <a:pPr lvl="2"/>
            <a:r>
              <a:rPr lang="zh-TW" altLang="en-US" sz="2800"/>
              <a:t>公司管理</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76A67DFD-8991-409E-B790-FE7B6F0C467C}" type="slidenum">
              <a:rPr lang="en-US" altLang="zh-TW"/>
              <a:pPr/>
              <a:t>19</a:t>
            </a:fld>
            <a:endParaRPr lang="en-US" altLang="zh-TW"/>
          </a:p>
        </p:txBody>
      </p:sp>
      <p:sp>
        <p:nvSpPr>
          <p:cNvPr id="39940" name="Rectangle 4"/>
          <p:cNvSpPr>
            <a:spLocks noGrp="1" noChangeArrowheads="1"/>
          </p:cNvSpPr>
          <p:nvPr>
            <p:ph type="title"/>
          </p:nvPr>
        </p:nvSpPr>
        <p:spPr/>
        <p:txBody>
          <a:bodyPr/>
          <a:lstStyle/>
          <a:p>
            <a:r>
              <a:rPr lang="zh-TW" altLang="en-US"/>
              <a:t>旅館商品的特性</a:t>
            </a:r>
          </a:p>
        </p:txBody>
      </p:sp>
      <p:sp>
        <p:nvSpPr>
          <p:cNvPr id="39941" name="Rectangle 5"/>
          <p:cNvSpPr>
            <a:spLocks noGrp="1" noChangeArrowheads="1"/>
          </p:cNvSpPr>
          <p:nvPr>
            <p:ph type="body" idx="1"/>
          </p:nvPr>
        </p:nvSpPr>
        <p:spPr>
          <a:xfrm>
            <a:off x="1042988" y="1125538"/>
            <a:ext cx="7921625" cy="5472112"/>
          </a:xfrm>
        </p:spPr>
        <p:txBody>
          <a:bodyPr/>
          <a:lstStyle/>
          <a:p>
            <a:pPr>
              <a:lnSpc>
                <a:spcPct val="90000"/>
              </a:lnSpc>
            </a:pPr>
            <a:r>
              <a:rPr lang="zh-TW" altLang="en-US" sz="2400"/>
              <a:t>獨一性：只有一個地方買得到</a:t>
            </a:r>
          </a:p>
          <a:p>
            <a:pPr>
              <a:lnSpc>
                <a:spcPct val="90000"/>
              </a:lnSpc>
            </a:pPr>
            <a:r>
              <a:rPr lang="zh-TW" altLang="en-US" sz="2400"/>
              <a:t>無法儲存性：只能在當天賣出</a:t>
            </a:r>
          </a:p>
          <a:p>
            <a:pPr>
              <a:lnSpc>
                <a:spcPct val="90000"/>
              </a:lnSpc>
            </a:pPr>
            <a:r>
              <a:rPr lang="zh-TW" altLang="en-US" sz="2400"/>
              <a:t>僵固性：商品數量有限</a:t>
            </a:r>
          </a:p>
          <a:p>
            <a:pPr>
              <a:lnSpc>
                <a:spcPct val="90000"/>
              </a:lnSpc>
            </a:pPr>
            <a:r>
              <a:rPr lang="zh-TW" altLang="en-US" sz="2400"/>
              <a:t>固定成本高：建築、土地、設備成本高</a:t>
            </a:r>
          </a:p>
          <a:p>
            <a:pPr>
              <a:lnSpc>
                <a:spcPct val="90000"/>
              </a:lnSpc>
            </a:pPr>
            <a:r>
              <a:rPr lang="zh-TW" altLang="en-US" sz="2400"/>
              <a:t>信賴性：不買不知其價值</a:t>
            </a:r>
          </a:p>
          <a:p>
            <a:pPr>
              <a:lnSpc>
                <a:spcPct val="90000"/>
              </a:lnSpc>
            </a:pPr>
            <a:r>
              <a:rPr lang="zh-TW" altLang="en-US" sz="2400"/>
              <a:t>無形性：商品無形的部分較多</a:t>
            </a:r>
            <a:r>
              <a:rPr lang="en-US" altLang="zh-TW" sz="2400"/>
              <a:t>,</a:t>
            </a:r>
            <a:r>
              <a:rPr lang="zh-TW" altLang="en-US" sz="2400"/>
              <a:t>如環境</a:t>
            </a:r>
            <a:r>
              <a:rPr lang="en-US" altLang="zh-TW" sz="2400"/>
              <a:t>,</a:t>
            </a:r>
            <a:r>
              <a:rPr lang="zh-TW" altLang="en-US" sz="2400"/>
              <a:t>服務</a:t>
            </a:r>
          </a:p>
          <a:p>
            <a:pPr>
              <a:lnSpc>
                <a:spcPct val="90000"/>
              </a:lnSpc>
            </a:pPr>
            <a:r>
              <a:rPr lang="zh-TW" altLang="en-US" sz="2400"/>
              <a:t>長期性：業務行銷計劃須提早進行共接受預約訂房</a:t>
            </a:r>
          </a:p>
          <a:p>
            <a:pPr>
              <a:lnSpc>
                <a:spcPct val="90000"/>
              </a:lnSpc>
            </a:pPr>
            <a:r>
              <a:rPr lang="zh-TW" altLang="en-US" sz="2400"/>
              <a:t>競爭性：同業在一處競爭性高</a:t>
            </a:r>
            <a:r>
              <a:rPr lang="en-US" altLang="zh-TW" sz="2400"/>
              <a:t>,</a:t>
            </a:r>
            <a:r>
              <a:rPr lang="zh-TW" altLang="en-US" sz="2400"/>
              <a:t>服務稍差就容易失去聲譽</a:t>
            </a:r>
          </a:p>
          <a:p>
            <a:pPr>
              <a:lnSpc>
                <a:spcPct val="90000"/>
              </a:lnSpc>
            </a:pPr>
            <a:r>
              <a:rPr lang="zh-TW" altLang="en-US" sz="2400"/>
              <a:t>人情味：建立良好顧客關係，才能創造商機</a:t>
            </a:r>
          </a:p>
          <a:p>
            <a:pPr>
              <a:lnSpc>
                <a:spcPct val="90000"/>
              </a:lnSpc>
            </a:pPr>
            <a:r>
              <a:rPr lang="zh-TW" altLang="en-US" sz="2400"/>
              <a:t>地理性：好壞由立地條件與房間數決定大半</a:t>
            </a:r>
          </a:p>
          <a:p>
            <a:pPr>
              <a:lnSpc>
                <a:spcPct val="90000"/>
              </a:lnSpc>
            </a:pPr>
            <a:r>
              <a:rPr lang="zh-TW" altLang="en-US" sz="2400"/>
              <a:t>多元性：觀察市場變化，利用各種宣傳管道開發新產品</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3EBBBED5-1D23-46D5-80F3-0BF2C9944FE0}" type="slidenum">
              <a:rPr lang="en-US" altLang="zh-TW"/>
              <a:pPr/>
              <a:t>2</a:t>
            </a:fld>
            <a:endParaRPr lang="en-US" altLang="zh-TW"/>
          </a:p>
        </p:txBody>
      </p:sp>
      <p:sp>
        <p:nvSpPr>
          <p:cNvPr id="59396" name="Rectangle 4"/>
          <p:cNvSpPr>
            <a:spLocks noGrp="1" noChangeArrowheads="1"/>
          </p:cNvSpPr>
          <p:nvPr>
            <p:ph type="title"/>
          </p:nvPr>
        </p:nvSpPr>
        <p:spPr/>
        <p:txBody>
          <a:bodyPr/>
          <a:lstStyle/>
          <a:p>
            <a:r>
              <a:rPr lang="zh-TW" altLang="en-US"/>
              <a:t>本章目標</a:t>
            </a:r>
          </a:p>
        </p:txBody>
      </p:sp>
      <p:sp>
        <p:nvSpPr>
          <p:cNvPr id="59397" name="Rectangle 5"/>
          <p:cNvSpPr>
            <a:spLocks noGrp="1" noChangeArrowheads="1"/>
          </p:cNvSpPr>
          <p:nvPr>
            <p:ph type="body" idx="1"/>
          </p:nvPr>
        </p:nvSpPr>
        <p:spPr/>
        <p:txBody>
          <a:bodyPr/>
          <a:lstStyle/>
          <a:p>
            <a:r>
              <a:rPr lang="zh-TW" altLang="en-US"/>
              <a:t>旅館的定義</a:t>
            </a:r>
          </a:p>
          <a:p>
            <a:r>
              <a:rPr lang="zh-TW" altLang="en-US"/>
              <a:t>旅館的特性</a:t>
            </a:r>
          </a:p>
          <a:p>
            <a:r>
              <a:rPr lang="zh-TW" altLang="en-US"/>
              <a:t>旅館的分類</a:t>
            </a:r>
          </a:p>
          <a:p>
            <a:r>
              <a:rPr lang="zh-TW" altLang="en-US"/>
              <a:t>旅館商品</a:t>
            </a:r>
          </a:p>
          <a:p>
            <a:r>
              <a:rPr lang="zh-TW" altLang="en-US"/>
              <a:t>旅館商品的特性</a:t>
            </a:r>
          </a:p>
          <a:p>
            <a:endParaRPr lang="zh-TW" altLang="en-US"/>
          </a:p>
          <a:p>
            <a:endParaRPr lang="en-US" altLang="zh-TW"/>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C829D96-059B-45C2-B1D4-DD7DD948385C}" type="slidenum">
              <a:rPr lang="en-US" altLang="zh-TW"/>
              <a:pPr/>
              <a:t>20</a:t>
            </a:fld>
            <a:endParaRPr lang="en-US" altLang="zh-TW"/>
          </a:p>
        </p:txBody>
      </p:sp>
      <p:sp>
        <p:nvSpPr>
          <p:cNvPr id="40964" name="Rectangle 4"/>
          <p:cNvSpPr>
            <a:spLocks noGrp="1" noChangeArrowheads="1"/>
          </p:cNvSpPr>
          <p:nvPr>
            <p:ph type="title"/>
          </p:nvPr>
        </p:nvSpPr>
        <p:spPr/>
        <p:txBody>
          <a:bodyPr/>
          <a:lstStyle/>
          <a:p>
            <a:r>
              <a:rPr lang="zh-TW" altLang="en-US"/>
              <a:t>旅館業的特性</a:t>
            </a:r>
          </a:p>
        </p:txBody>
      </p:sp>
      <p:sp>
        <p:nvSpPr>
          <p:cNvPr id="40965" name="Rectangle 5"/>
          <p:cNvSpPr>
            <a:spLocks noGrp="1" noChangeArrowheads="1"/>
          </p:cNvSpPr>
          <p:nvPr>
            <p:ph type="body" idx="1"/>
          </p:nvPr>
        </p:nvSpPr>
        <p:spPr>
          <a:xfrm>
            <a:off x="1143000" y="1773238"/>
            <a:ext cx="7772400" cy="3816350"/>
          </a:xfrm>
        </p:spPr>
        <p:txBody>
          <a:bodyPr/>
          <a:lstStyle/>
          <a:p>
            <a:pPr marL="990600" lvl="1" indent="-533400">
              <a:buFontTx/>
              <a:buAutoNum type="arabicPeriod"/>
            </a:pPr>
            <a:r>
              <a:rPr lang="zh-TW" altLang="en-US" sz="3600">
                <a:hlinkClick r:id="rId2" action="ppaction://hlinksldjump"/>
              </a:rPr>
              <a:t>經營特性</a:t>
            </a:r>
            <a:endParaRPr lang="zh-TW" altLang="en-US" sz="3600"/>
          </a:p>
          <a:p>
            <a:pPr marL="990600" lvl="1" indent="-533400">
              <a:buFontTx/>
              <a:buAutoNum type="arabicPeriod"/>
            </a:pPr>
            <a:r>
              <a:rPr lang="zh-TW" altLang="en-US" sz="3600">
                <a:hlinkClick r:id="rId3" action="ppaction://hlinksldjump"/>
              </a:rPr>
              <a:t>經濟特性</a:t>
            </a:r>
            <a:endParaRPr lang="zh-TW" altLang="en-US" sz="3600"/>
          </a:p>
          <a:p>
            <a:pPr marL="990600" lvl="1" indent="-533400">
              <a:buFontTx/>
              <a:buAutoNum type="arabicPeriod"/>
            </a:pPr>
            <a:r>
              <a:rPr lang="zh-TW" altLang="en-US" sz="3600">
                <a:hlinkClick r:id="rId4" action="ppaction://hlinksldjump"/>
              </a:rPr>
              <a:t>產業</a:t>
            </a:r>
            <a:r>
              <a:rPr lang="zh-TW" altLang="en-US" sz="3600">
                <a:hlinkClick r:id="rId2" action="ppaction://hlinksldjump"/>
              </a:rPr>
              <a:t>特性</a:t>
            </a:r>
            <a:endParaRPr lang="zh-TW" altLang="en-US" sz="36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p:txBody>
          <a:bodyPr/>
          <a:lstStyle/>
          <a:p>
            <a:fld id="{8D98B257-752F-4FA5-B14B-4307108F9B67}" type="slidenum">
              <a:rPr lang="en-US" altLang="zh-TW"/>
              <a:pPr/>
              <a:t>21</a:t>
            </a:fld>
            <a:endParaRPr lang="en-US" altLang="zh-TW"/>
          </a:p>
        </p:txBody>
      </p:sp>
      <p:pic>
        <p:nvPicPr>
          <p:cNvPr id="46088"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6"/>
          <p:cNvSpPr>
            <a:spLocks noGrp="1" noChangeArrowheads="1"/>
          </p:cNvSpPr>
          <p:nvPr>
            <p:ph type="title"/>
          </p:nvPr>
        </p:nvSpPr>
        <p:spPr/>
        <p:txBody>
          <a:bodyPr/>
          <a:lstStyle/>
          <a:p>
            <a:r>
              <a:rPr lang="zh-TW" altLang="en-US"/>
              <a:t>經營特性</a:t>
            </a:r>
          </a:p>
        </p:txBody>
      </p:sp>
      <p:sp>
        <p:nvSpPr>
          <p:cNvPr id="46087" name="Rectangle 7"/>
          <p:cNvSpPr>
            <a:spLocks noGrp="1" noChangeArrowheads="1"/>
          </p:cNvSpPr>
          <p:nvPr>
            <p:ph type="body" idx="1"/>
          </p:nvPr>
        </p:nvSpPr>
        <p:spPr/>
        <p:txBody>
          <a:bodyPr/>
          <a:lstStyle/>
          <a:p>
            <a:r>
              <a:rPr lang="zh-TW" altLang="en-US"/>
              <a:t>服務性</a:t>
            </a:r>
          </a:p>
          <a:p>
            <a:r>
              <a:rPr lang="zh-TW" altLang="en-US"/>
              <a:t>綜合性</a:t>
            </a:r>
          </a:p>
          <a:p>
            <a:r>
              <a:rPr lang="zh-TW" altLang="en-US"/>
              <a:t>豪華性</a:t>
            </a:r>
          </a:p>
          <a:p>
            <a:r>
              <a:rPr lang="zh-TW" altLang="en-US"/>
              <a:t>公共性 </a:t>
            </a:r>
          </a:p>
          <a:p>
            <a:r>
              <a:rPr lang="zh-TW" altLang="en-US"/>
              <a:t>無歇性</a:t>
            </a:r>
          </a:p>
          <a:p>
            <a:r>
              <a:rPr lang="zh-TW" altLang="en-US"/>
              <a:t>地區性</a:t>
            </a:r>
          </a:p>
          <a:p>
            <a:r>
              <a:rPr lang="zh-TW" altLang="en-US"/>
              <a:t>季節性 </a:t>
            </a:r>
          </a:p>
        </p:txBody>
      </p:sp>
      <p:pic>
        <p:nvPicPr>
          <p:cNvPr id="46089" name="Picture 9" descr="MC900332714[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9613" y="5805488"/>
            <a:ext cx="492125" cy="833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fld id="{20C6978B-EFF8-4667-BF83-15220D0F3032}" type="slidenum">
              <a:rPr lang="en-US" altLang="zh-TW"/>
              <a:pPr/>
              <a:t>22</a:t>
            </a:fld>
            <a:endParaRPr lang="en-US" altLang="zh-TW"/>
          </a:p>
        </p:txBody>
      </p:sp>
      <p:sp>
        <p:nvSpPr>
          <p:cNvPr id="43012" name="Rectangle 4"/>
          <p:cNvSpPr>
            <a:spLocks noGrp="1" noChangeArrowheads="1"/>
          </p:cNvSpPr>
          <p:nvPr>
            <p:ph type="title"/>
          </p:nvPr>
        </p:nvSpPr>
        <p:spPr/>
        <p:txBody>
          <a:bodyPr/>
          <a:lstStyle/>
          <a:p>
            <a:r>
              <a:rPr lang="zh-TW" altLang="en-US"/>
              <a:t>旅館的經濟特性</a:t>
            </a:r>
          </a:p>
        </p:txBody>
      </p:sp>
      <p:sp>
        <p:nvSpPr>
          <p:cNvPr id="43013" name="Rectangle 5"/>
          <p:cNvSpPr>
            <a:spLocks noGrp="1" noChangeArrowheads="1"/>
          </p:cNvSpPr>
          <p:nvPr>
            <p:ph type="body" idx="1"/>
          </p:nvPr>
        </p:nvSpPr>
        <p:spPr/>
        <p:txBody>
          <a:bodyPr/>
          <a:lstStyle/>
          <a:p>
            <a:r>
              <a:rPr lang="zh-TW" altLang="en-US"/>
              <a:t>商品無儲存性</a:t>
            </a:r>
          </a:p>
          <a:p>
            <a:r>
              <a:rPr lang="zh-TW" altLang="en-US"/>
              <a:t>短期內供給無彈性</a:t>
            </a:r>
          </a:p>
          <a:p>
            <a:r>
              <a:rPr lang="zh-TW" altLang="en-US"/>
              <a:t>地理位置上的限制</a:t>
            </a:r>
          </a:p>
          <a:p>
            <a:r>
              <a:rPr lang="zh-TW" altLang="en-US"/>
              <a:t>季節波動性</a:t>
            </a:r>
            <a:r>
              <a:rPr lang="en-US" altLang="zh-TW"/>
              <a:t>(</a:t>
            </a:r>
            <a:r>
              <a:rPr lang="zh-TW" altLang="en-US"/>
              <a:t>需求波動性大</a:t>
            </a:r>
            <a:r>
              <a:rPr lang="en-US" altLang="zh-TW"/>
              <a:t>)</a:t>
            </a:r>
          </a:p>
          <a:p>
            <a:r>
              <a:rPr lang="zh-TW" altLang="en-US"/>
              <a:t>社會地位性</a:t>
            </a:r>
          </a:p>
          <a:p>
            <a:r>
              <a:rPr lang="zh-TW" altLang="en-US"/>
              <a:t>資本密集性</a:t>
            </a:r>
          </a:p>
          <a:p>
            <a:r>
              <a:rPr lang="zh-TW" altLang="en-US"/>
              <a:t>固定成本高</a:t>
            </a:r>
          </a:p>
        </p:txBody>
      </p:sp>
      <p:pic>
        <p:nvPicPr>
          <p:cNvPr id="43014" name="Picture 6" descr="MC900332714[1]">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9613" y="5805488"/>
            <a:ext cx="492125" cy="833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BFBA3E2D-6DB5-4C42-9E33-05EE06066D98}" type="slidenum">
              <a:rPr lang="en-US" altLang="zh-TW"/>
              <a:pPr/>
              <a:t>23</a:t>
            </a:fld>
            <a:endParaRPr lang="en-US" altLang="zh-TW"/>
          </a:p>
        </p:txBody>
      </p:sp>
      <p:sp>
        <p:nvSpPr>
          <p:cNvPr id="44036" name="Rectangle 4"/>
          <p:cNvSpPr>
            <a:spLocks noGrp="1" noChangeArrowheads="1"/>
          </p:cNvSpPr>
          <p:nvPr>
            <p:ph type="title"/>
          </p:nvPr>
        </p:nvSpPr>
        <p:spPr/>
        <p:txBody>
          <a:bodyPr/>
          <a:lstStyle/>
          <a:p>
            <a:r>
              <a:rPr lang="zh-TW" altLang="en-US"/>
              <a:t>旅館的產業特性</a:t>
            </a:r>
          </a:p>
        </p:txBody>
      </p:sp>
      <p:sp>
        <p:nvSpPr>
          <p:cNvPr id="44037" name="Rectangle 5"/>
          <p:cNvSpPr>
            <a:spLocks noGrp="1" noChangeArrowheads="1"/>
          </p:cNvSpPr>
          <p:nvPr>
            <p:ph type="body" idx="1"/>
          </p:nvPr>
        </p:nvSpPr>
        <p:spPr/>
        <p:txBody>
          <a:bodyPr/>
          <a:lstStyle/>
          <a:p>
            <a:r>
              <a:rPr lang="zh-TW" altLang="en-US"/>
              <a:t>資本與勞力密集</a:t>
            </a:r>
          </a:p>
          <a:p>
            <a:pPr lvl="1"/>
            <a:r>
              <a:rPr lang="zh-TW" altLang="en-US"/>
              <a:t>無法短期回收</a:t>
            </a:r>
          </a:p>
          <a:p>
            <a:r>
              <a:rPr lang="zh-TW" altLang="en-US"/>
              <a:t>擔負外在經濟景氣風險</a:t>
            </a:r>
          </a:p>
          <a:p>
            <a:r>
              <a:rPr lang="zh-TW" altLang="en-US"/>
              <a:t>市場特性接近寡頭獨占競爭的市場型態</a:t>
            </a:r>
          </a:p>
          <a:p>
            <a:r>
              <a:rPr lang="zh-TW" altLang="en-US"/>
              <a:t>市場需求受外在影響大</a:t>
            </a:r>
          </a:p>
          <a:p>
            <a:r>
              <a:rPr lang="zh-TW" altLang="en-US"/>
              <a:t>形象與業績正向關聯</a:t>
            </a:r>
          </a:p>
          <a:p>
            <a:endParaRPr lang="en-US" altLang="zh-TW"/>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2A48E798-96C0-4C84-948E-0BD0264AD5F7}" type="slidenum">
              <a:rPr lang="en-US" altLang="zh-TW"/>
              <a:pPr/>
              <a:t>24</a:t>
            </a:fld>
            <a:endParaRPr lang="en-US" altLang="zh-TW"/>
          </a:p>
        </p:txBody>
      </p:sp>
      <p:sp>
        <p:nvSpPr>
          <p:cNvPr id="154628" name="Rectangle 4"/>
          <p:cNvSpPr>
            <a:spLocks noGrp="1" noChangeArrowheads="1"/>
          </p:cNvSpPr>
          <p:nvPr>
            <p:ph type="title"/>
          </p:nvPr>
        </p:nvSpPr>
        <p:spPr/>
        <p:txBody>
          <a:bodyPr/>
          <a:lstStyle/>
          <a:p>
            <a:r>
              <a:rPr lang="zh-TW" altLang="en-US"/>
              <a:t>旅館的分類</a:t>
            </a:r>
          </a:p>
        </p:txBody>
      </p:sp>
      <p:sp>
        <p:nvSpPr>
          <p:cNvPr id="154629" name="Rectangle 5"/>
          <p:cNvSpPr>
            <a:spLocks noGrp="1" noChangeArrowheads="1"/>
          </p:cNvSpPr>
          <p:nvPr>
            <p:ph type="body" idx="1"/>
          </p:nvPr>
        </p:nvSpPr>
        <p:spPr/>
        <p:txBody>
          <a:bodyPr/>
          <a:lstStyle/>
          <a:p>
            <a:r>
              <a:rPr lang="zh-TW" altLang="en-US"/>
              <a:t>按照我國觀光旅館業管理規則，旅館業分為兩大類</a:t>
            </a:r>
          </a:p>
          <a:p>
            <a:pPr lvl="1"/>
            <a:r>
              <a:rPr lang="zh-TW" altLang="en-US"/>
              <a:t>觀光旅館業 </a:t>
            </a:r>
            <a:r>
              <a:rPr lang="en-US" altLang="zh-TW"/>
              <a:t>(</a:t>
            </a:r>
            <a:r>
              <a:rPr lang="zh-TW" altLang="en-US"/>
              <a:t>觀光旅館業管理規則</a:t>
            </a:r>
            <a:r>
              <a:rPr lang="en-US" altLang="zh-TW"/>
              <a:t>)</a:t>
            </a:r>
          </a:p>
          <a:p>
            <a:pPr lvl="2"/>
            <a:r>
              <a:rPr lang="zh-TW" altLang="en-US" sz="2800"/>
              <a:t>國際觀光旅館</a:t>
            </a:r>
          </a:p>
          <a:p>
            <a:pPr lvl="2"/>
            <a:r>
              <a:rPr lang="zh-TW" altLang="en-US" sz="2800"/>
              <a:t>一般觀光旅館</a:t>
            </a:r>
          </a:p>
          <a:p>
            <a:pPr lvl="1"/>
            <a:r>
              <a:rPr lang="zh-TW" altLang="en-US"/>
              <a:t>旅館業</a:t>
            </a:r>
            <a:r>
              <a:rPr lang="en-US" altLang="zh-TW"/>
              <a:t>(</a:t>
            </a:r>
            <a:r>
              <a:rPr lang="zh-TW" altLang="en-US"/>
              <a:t>旅館業管理規則</a:t>
            </a:r>
            <a:r>
              <a:rPr lang="en-US" altLang="zh-TW"/>
              <a:t>)</a:t>
            </a:r>
          </a:p>
          <a:p>
            <a:pPr lvl="1"/>
            <a:endParaRPr lang="en-US" altLang="zh-TW"/>
          </a:p>
          <a:p>
            <a:pPr lvl="1"/>
            <a:endParaRPr lang="en-US" altLang="zh-TW"/>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5"/>
          <p:cNvSpPr>
            <a:spLocks noGrp="1"/>
          </p:cNvSpPr>
          <p:nvPr>
            <p:ph type="sldNum" sz="quarter" idx="12"/>
          </p:nvPr>
        </p:nvSpPr>
        <p:spPr/>
        <p:txBody>
          <a:bodyPr/>
          <a:lstStyle/>
          <a:p>
            <a:fld id="{F0992D77-9628-4EE7-906A-83AB29C0346C}" type="slidenum">
              <a:rPr lang="en-US" altLang="zh-TW"/>
              <a:pPr/>
              <a:t>25</a:t>
            </a:fld>
            <a:endParaRPr lang="en-US" altLang="zh-TW"/>
          </a:p>
        </p:txBody>
      </p:sp>
      <p:sp>
        <p:nvSpPr>
          <p:cNvPr id="155677" name="Rectangle 29"/>
          <p:cNvSpPr>
            <a:spLocks noGrp="1" noChangeArrowheads="1"/>
          </p:cNvSpPr>
          <p:nvPr>
            <p:ph type="title"/>
          </p:nvPr>
        </p:nvSpPr>
        <p:spPr>
          <a:xfrm>
            <a:off x="1143000" y="260350"/>
            <a:ext cx="7772400" cy="431800"/>
          </a:xfrm>
        </p:spPr>
        <p:txBody>
          <a:bodyPr/>
          <a:lstStyle/>
          <a:p>
            <a:r>
              <a:rPr lang="zh-TW" altLang="en-US"/>
              <a:t>觀光旅館業 </a:t>
            </a:r>
            <a:r>
              <a:rPr lang="en-US" altLang="zh-TW"/>
              <a:t>vs.</a:t>
            </a:r>
            <a:r>
              <a:rPr lang="zh-TW" altLang="en-US"/>
              <a:t>旅館業</a:t>
            </a:r>
          </a:p>
        </p:txBody>
      </p:sp>
      <p:sp>
        <p:nvSpPr>
          <p:cNvPr id="155678" name="Rectangle 30"/>
          <p:cNvSpPr>
            <a:spLocks noGrp="1" noChangeArrowheads="1"/>
          </p:cNvSpPr>
          <p:nvPr>
            <p:ph type="body" idx="1"/>
          </p:nvPr>
        </p:nvSpPr>
        <p:spPr/>
        <p:txBody>
          <a:bodyPr/>
          <a:lstStyle/>
          <a:p>
            <a:endParaRPr lang="zh-TW" altLang="zh-TW"/>
          </a:p>
        </p:txBody>
      </p:sp>
      <p:graphicFrame>
        <p:nvGraphicFramePr>
          <p:cNvPr id="155690" name="Group 42"/>
          <p:cNvGraphicFramePr>
            <a:graphicFrameLocks noGrp="1"/>
          </p:cNvGraphicFramePr>
          <p:nvPr>
            <p:ph sz="half" idx="4294967295"/>
          </p:nvPr>
        </p:nvGraphicFramePr>
        <p:xfrm>
          <a:off x="790575" y="836613"/>
          <a:ext cx="7958138" cy="5949443"/>
        </p:xfrm>
        <a:graphic>
          <a:graphicData uri="http://schemas.openxmlformats.org/drawingml/2006/table">
            <a:tbl>
              <a:tblPr/>
              <a:tblGrid>
                <a:gridCol w="722313"/>
                <a:gridCol w="2771775"/>
                <a:gridCol w="4464050"/>
              </a:tblGrid>
              <a:tr h="465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2400" b="1" i="0" u="none" strike="noStrike" cap="none" normalizeH="0" baseline="0" smtClean="0">
                        <a:ln>
                          <a:noFill/>
                        </a:ln>
                        <a:solidFill>
                          <a:srgbClr val="006699"/>
                        </a:solidFill>
                        <a:effectLst/>
                        <a:latin typeface="Times New Roman" pitchFamily="18" charset="0"/>
                        <a:ea typeface="華康中黑體" pitchFamily="49"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smtClean="0">
                          <a:ln>
                            <a:noFill/>
                          </a:ln>
                          <a:solidFill>
                            <a:srgbClr val="006699"/>
                          </a:solidFill>
                          <a:effectLst/>
                          <a:latin typeface="Times New Roman" pitchFamily="18" charset="0"/>
                          <a:ea typeface="華康中黑體" pitchFamily="49" charset="-120"/>
                        </a:rPr>
                        <a:t>觀光旅館業</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1" lang="zh-TW" altLang="en-US" sz="2400" b="1" i="0" u="none" strike="noStrike" cap="none" normalizeH="0" baseline="0" smtClean="0">
                          <a:ln>
                            <a:noFill/>
                          </a:ln>
                          <a:solidFill>
                            <a:srgbClr val="006699"/>
                          </a:solidFill>
                          <a:effectLst/>
                          <a:latin typeface="Times New Roman" pitchFamily="18" charset="0"/>
                          <a:ea typeface="華康中黑體" pitchFamily="49" charset="-120"/>
                        </a:rPr>
                        <a:t>旅館業</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Times New Roman" pitchFamily="18" charset="0"/>
                          <a:ea typeface="華康中黑體" pitchFamily="49" charset="-120"/>
                        </a:rPr>
                        <a:t>性質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Times New Roman" pitchFamily="18" charset="0"/>
                          <a:ea typeface="華康中黑體" pitchFamily="49" charset="-120"/>
                        </a:rPr>
                        <a:t>許可制</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Times New Roman" pitchFamily="18" charset="0"/>
                          <a:ea typeface="華康中黑體" pitchFamily="49" charset="-120"/>
                        </a:rPr>
                        <a:t>登記制</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Times New Roman" pitchFamily="18" charset="0"/>
                          <a:ea typeface="華康中黑體" pitchFamily="49" charset="-120"/>
                        </a:rPr>
                        <a:t>主管機關</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1" lang="zh-TW" altLang="en-US" sz="2000" b="1" i="0" u="none" strike="noStrike" cap="none" normalizeH="0" baseline="0" smtClean="0">
                          <a:ln>
                            <a:noFill/>
                          </a:ln>
                          <a:solidFill>
                            <a:srgbClr val="006699"/>
                          </a:solidFill>
                          <a:effectLst/>
                          <a:latin typeface="Times New Roman" pitchFamily="18" charset="0"/>
                          <a:ea typeface="華康中黑體" pitchFamily="49" charset="-120"/>
                        </a:rPr>
                        <a:t>國際觀光旅館</a:t>
                      </a:r>
                    </a:p>
                    <a:p>
                      <a:pPr marL="457200" marR="0" lvl="1" indent="0" algn="l" defTabSz="914400" rtl="0" eaLnBrk="1" fontAlgn="base" latinLnBrk="0" hangingPunct="1">
                        <a:lnSpc>
                          <a:spcPct val="100000"/>
                        </a:lnSpc>
                        <a:spcBef>
                          <a:spcPct val="20000"/>
                        </a:spcBef>
                        <a:spcAft>
                          <a:spcPct val="0"/>
                        </a:spcAft>
                        <a:buClrTx/>
                        <a:buSzTx/>
                        <a:buFontTx/>
                        <a:buChar char="–"/>
                        <a:tabLst/>
                      </a:pPr>
                      <a:r>
                        <a:rPr kumimoji="1" lang="zh-TW" altLang="en-US" sz="1700" b="1" i="0" u="none" strike="noStrike" cap="none" normalizeH="0" baseline="0" smtClean="0">
                          <a:ln>
                            <a:noFill/>
                          </a:ln>
                          <a:solidFill>
                            <a:srgbClr val="008000"/>
                          </a:solidFill>
                          <a:effectLst/>
                          <a:latin typeface="Times New Roman" pitchFamily="18" charset="0"/>
                          <a:ea typeface="華康中黑體" pitchFamily="49" charset="-120"/>
                        </a:rPr>
                        <a:t>交通部觀光局</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zh-TW" altLang="en-US" sz="2000" b="1" i="0" u="none" strike="noStrike" cap="none" normalizeH="0" baseline="0" smtClean="0">
                          <a:ln>
                            <a:noFill/>
                          </a:ln>
                          <a:solidFill>
                            <a:srgbClr val="006699"/>
                          </a:solidFill>
                          <a:effectLst/>
                          <a:latin typeface="Times New Roman" pitchFamily="18" charset="0"/>
                          <a:ea typeface="華康中黑體" pitchFamily="49" charset="-120"/>
                        </a:rPr>
                        <a:t>一般觀光旅館</a:t>
                      </a:r>
                    </a:p>
                    <a:p>
                      <a:pPr marL="457200" marR="0" lvl="1" indent="0" algn="l" defTabSz="914400" rtl="0" eaLnBrk="1" fontAlgn="base" latinLnBrk="0" hangingPunct="1">
                        <a:lnSpc>
                          <a:spcPct val="100000"/>
                        </a:lnSpc>
                        <a:spcBef>
                          <a:spcPct val="20000"/>
                        </a:spcBef>
                        <a:spcAft>
                          <a:spcPct val="0"/>
                        </a:spcAft>
                        <a:buClrTx/>
                        <a:buSzTx/>
                        <a:buFontTx/>
                        <a:buChar char="–"/>
                        <a:tabLst/>
                      </a:pPr>
                      <a:r>
                        <a:rPr kumimoji="1" lang="zh-TW" altLang="en-US" sz="1700" b="1" i="0" u="none" strike="noStrike" cap="none" normalizeH="0" baseline="0" smtClean="0">
                          <a:ln>
                            <a:noFill/>
                          </a:ln>
                          <a:solidFill>
                            <a:srgbClr val="008000"/>
                          </a:solidFill>
                          <a:effectLst/>
                          <a:latin typeface="Times New Roman" pitchFamily="18" charset="0"/>
                          <a:ea typeface="華康中黑體" pitchFamily="49" charset="-120"/>
                        </a:rPr>
                        <a:t>台北市</a:t>
                      </a:r>
                    </a:p>
                    <a:p>
                      <a:pPr marL="914400" marR="0" lvl="2" indent="0" algn="l" defTabSz="914400" rtl="0" eaLnBrk="1" fontAlgn="base" latinLnBrk="0" hangingPunct="1">
                        <a:lnSpc>
                          <a:spcPct val="100000"/>
                        </a:lnSpc>
                        <a:spcBef>
                          <a:spcPct val="20000"/>
                        </a:spcBef>
                        <a:spcAft>
                          <a:spcPct val="0"/>
                        </a:spcAft>
                        <a:buClrTx/>
                        <a:buSzTx/>
                        <a:buFontTx/>
                        <a:buChar char="•"/>
                        <a:tabLst/>
                      </a:pPr>
                      <a:r>
                        <a:rPr kumimoji="1" lang="zh-TW" altLang="en-US" sz="1800" b="0" i="0" u="none" strike="noStrike" cap="none" normalizeH="0" baseline="0" smtClean="0">
                          <a:ln>
                            <a:noFill/>
                          </a:ln>
                          <a:solidFill>
                            <a:srgbClr val="CC0066"/>
                          </a:solidFill>
                          <a:effectLst/>
                          <a:latin typeface="Times New Roman" pitchFamily="18" charset="0"/>
                          <a:ea typeface="華康中黑體" pitchFamily="49" charset="-120"/>
                        </a:rPr>
                        <a:t>台北市政府交通局</a:t>
                      </a:r>
                    </a:p>
                    <a:p>
                      <a:pPr marL="457200" marR="0" lvl="1" indent="0" algn="l" defTabSz="914400" rtl="0" eaLnBrk="1" fontAlgn="base" latinLnBrk="0" hangingPunct="1">
                        <a:lnSpc>
                          <a:spcPct val="100000"/>
                        </a:lnSpc>
                        <a:spcBef>
                          <a:spcPct val="20000"/>
                        </a:spcBef>
                        <a:spcAft>
                          <a:spcPct val="0"/>
                        </a:spcAft>
                        <a:buClrTx/>
                        <a:buSzTx/>
                        <a:buFontTx/>
                        <a:buChar char="–"/>
                        <a:tabLst/>
                      </a:pPr>
                      <a:r>
                        <a:rPr kumimoji="1" lang="zh-TW" altLang="en-US" sz="1700" b="1" i="0" u="none" strike="noStrike" cap="none" normalizeH="0" baseline="0" smtClean="0">
                          <a:ln>
                            <a:noFill/>
                          </a:ln>
                          <a:solidFill>
                            <a:srgbClr val="008000"/>
                          </a:solidFill>
                          <a:effectLst/>
                          <a:latin typeface="Times New Roman" pitchFamily="18" charset="0"/>
                          <a:ea typeface="華康中黑體" pitchFamily="49" charset="-120"/>
                        </a:rPr>
                        <a:t>高雄市</a:t>
                      </a:r>
                    </a:p>
                    <a:p>
                      <a:pPr marL="914400" marR="0" lvl="2" indent="0" algn="l" defTabSz="914400" rtl="0" eaLnBrk="1" fontAlgn="base" latinLnBrk="0" hangingPunct="1">
                        <a:lnSpc>
                          <a:spcPct val="100000"/>
                        </a:lnSpc>
                        <a:spcBef>
                          <a:spcPct val="20000"/>
                        </a:spcBef>
                        <a:spcAft>
                          <a:spcPct val="0"/>
                        </a:spcAft>
                        <a:buClrTx/>
                        <a:buSzTx/>
                        <a:buFontTx/>
                        <a:buChar char="•"/>
                        <a:tabLst/>
                      </a:pPr>
                      <a:r>
                        <a:rPr kumimoji="1" lang="zh-TW" altLang="en-US" sz="1800" b="0" i="0" u="none" strike="noStrike" cap="none" normalizeH="0" baseline="0" smtClean="0">
                          <a:ln>
                            <a:noFill/>
                          </a:ln>
                          <a:solidFill>
                            <a:srgbClr val="CC0066"/>
                          </a:solidFill>
                          <a:effectLst/>
                          <a:latin typeface="Times New Roman" pitchFamily="18" charset="0"/>
                          <a:ea typeface="華康中黑體" pitchFamily="49" charset="-120"/>
                        </a:rPr>
                        <a:t>高雄市政府建設局</a:t>
                      </a:r>
                    </a:p>
                    <a:p>
                      <a:pPr marL="457200" marR="0" lvl="1" indent="0" algn="l" defTabSz="914400" rtl="0" eaLnBrk="1" fontAlgn="base" latinLnBrk="0" hangingPunct="1">
                        <a:lnSpc>
                          <a:spcPct val="100000"/>
                        </a:lnSpc>
                        <a:spcBef>
                          <a:spcPct val="20000"/>
                        </a:spcBef>
                        <a:spcAft>
                          <a:spcPct val="0"/>
                        </a:spcAft>
                        <a:buClrTx/>
                        <a:buSzTx/>
                        <a:buFontTx/>
                        <a:buChar char="–"/>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其他</a:t>
                      </a:r>
                    </a:p>
                    <a:p>
                      <a:pPr marL="914400" marR="0" lvl="2" indent="0" algn="l" defTabSz="914400" rtl="0" eaLnBrk="1" fontAlgn="base" latinLnBrk="0" hangingPunct="1">
                        <a:lnSpc>
                          <a:spcPct val="100000"/>
                        </a:lnSpc>
                        <a:spcBef>
                          <a:spcPct val="20000"/>
                        </a:spcBef>
                        <a:spcAft>
                          <a:spcPct val="0"/>
                        </a:spcAft>
                        <a:buClrTx/>
                        <a:buSzTx/>
                        <a:buFontTx/>
                        <a:buChar char="•"/>
                        <a:tabLst/>
                      </a:pPr>
                      <a:r>
                        <a:rPr kumimoji="1" lang="zh-TW" altLang="en-US" sz="1500" b="0" i="0" u="none" strike="noStrike" cap="none" normalizeH="0" baseline="0" smtClean="0">
                          <a:ln>
                            <a:noFill/>
                          </a:ln>
                          <a:solidFill>
                            <a:srgbClr val="CC0066"/>
                          </a:solidFill>
                          <a:effectLst/>
                          <a:latin typeface="Times New Roman" pitchFamily="18" charset="0"/>
                          <a:ea typeface="華康中黑體" pitchFamily="49" charset="-120"/>
                        </a:rPr>
                        <a:t>交通部觀光局</a:t>
                      </a:r>
                    </a:p>
                    <a:p>
                      <a:pPr marL="457200" marR="0" lvl="1" indent="0" algn="l" defTabSz="914400" rtl="0" eaLnBrk="1" fontAlgn="base" latinLnBrk="0" hangingPunct="1">
                        <a:lnSpc>
                          <a:spcPct val="100000"/>
                        </a:lnSpc>
                        <a:spcBef>
                          <a:spcPct val="20000"/>
                        </a:spcBef>
                        <a:spcAft>
                          <a:spcPct val="0"/>
                        </a:spcAft>
                        <a:buClrTx/>
                        <a:buSzTx/>
                        <a:buFontTx/>
                        <a:buChar char="–"/>
                        <a:tabLst/>
                      </a:pPr>
                      <a:endParaRPr kumimoji="1" lang="en-US" altLang="zh-TW" sz="2000" b="1" i="0" u="none" strike="noStrike" cap="none" normalizeH="0" baseline="0" smtClean="0">
                        <a:ln>
                          <a:noFill/>
                        </a:ln>
                        <a:solidFill>
                          <a:srgbClr val="008000"/>
                        </a:solidFill>
                        <a:effectLst/>
                        <a:latin typeface="Times New Roman" pitchFamily="18" charset="0"/>
                        <a:ea typeface="華康中黑體" pitchFamily="49"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Char char="•"/>
                        <a:tabLst/>
                      </a:pPr>
                      <a:r>
                        <a:rPr kumimoji="1" lang="zh-TW" altLang="en-US" sz="2000" b="1" i="0" u="none" strike="noStrike" cap="none" normalizeH="0" baseline="0" smtClean="0">
                          <a:ln>
                            <a:noFill/>
                          </a:ln>
                          <a:solidFill>
                            <a:srgbClr val="006699"/>
                          </a:solidFill>
                          <a:effectLst/>
                          <a:latin typeface="Times New Roman" pitchFamily="18" charset="0"/>
                          <a:ea typeface="華康中黑體" pitchFamily="49" charset="-120"/>
                        </a:rPr>
                        <a:t>中央：交通部觀光局</a:t>
                      </a:r>
                    </a:p>
                    <a:p>
                      <a:pPr marL="0" marR="0" lvl="0" indent="0" algn="l" defTabSz="914400" rtl="0" eaLnBrk="1" fontAlgn="base" latinLnBrk="0" hangingPunct="1">
                        <a:lnSpc>
                          <a:spcPct val="80000"/>
                        </a:lnSpc>
                        <a:spcBef>
                          <a:spcPct val="20000"/>
                        </a:spcBef>
                        <a:spcAft>
                          <a:spcPct val="0"/>
                        </a:spcAft>
                        <a:buClrTx/>
                        <a:buSzTx/>
                        <a:buFontTx/>
                        <a:buChar char="•"/>
                        <a:tabLst/>
                      </a:pPr>
                      <a:r>
                        <a:rPr kumimoji="1" lang="zh-TW" altLang="en-US" sz="1800" b="1" i="0" u="none" strike="noStrike" cap="none" normalizeH="0" baseline="0" smtClean="0">
                          <a:ln>
                            <a:noFill/>
                          </a:ln>
                          <a:solidFill>
                            <a:srgbClr val="006699"/>
                          </a:solidFill>
                          <a:effectLst/>
                          <a:latin typeface="Times New Roman" pitchFamily="18" charset="0"/>
                          <a:ea typeface="華康中黑體" pitchFamily="49" charset="-120"/>
                        </a:rPr>
                        <a:t>台北市：台北市政府交通局</a:t>
                      </a:r>
                    </a:p>
                    <a:p>
                      <a:pPr marL="0" marR="0" lvl="0" indent="0" algn="l" defTabSz="914400" rtl="0" eaLnBrk="1" fontAlgn="base" latinLnBrk="0" hangingPunct="1">
                        <a:lnSpc>
                          <a:spcPct val="80000"/>
                        </a:lnSpc>
                        <a:spcBef>
                          <a:spcPct val="20000"/>
                        </a:spcBef>
                        <a:spcAft>
                          <a:spcPct val="0"/>
                        </a:spcAft>
                        <a:buClrTx/>
                        <a:buSzTx/>
                        <a:buFontTx/>
                        <a:buChar char="•"/>
                        <a:tabLst/>
                      </a:pPr>
                      <a:r>
                        <a:rPr kumimoji="1" lang="zh-TW" altLang="en-US" sz="1800" b="1" i="0" u="none" strike="noStrike" cap="none" normalizeH="0" baseline="0" smtClean="0">
                          <a:ln>
                            <a:noFill/>
                          </a:ln>
                          <a:solidFill>
                            <a:srgbClr val="006699"/>
                          </a:solidFill>
                          <a:effectLst/>
                          <a:latin typeface="Times New Roman" pitchFamily="18" charset="0"/>
                          <a:ea typeface="華康中黑體" pitchFamily="49" charset="-120"/>
                        </a:rPr>
                        <a:t>高雄市：高雄市政府建設局</a:t>
                      </a:r>
                    </a:p>
                    <a:p>
                      <a:pPr marL="0" marR="0" lvl="0" indent="0" algn="l" defTabSz="914400" rtl="0" eaLnBrk="1" fontAlgn="base" latinLnBrk="0" hangingPunct="1">
                        <a:lnSpc>
                          <a:spcPct val="80000"/>
                        </a:lnSpc>
                        <a:spcBef>
                          <a:spcPct val="20000"/>
                        </a:spcBef>
                        <a:spcAft>
                          <a:spcPct val="0"/>
                        </a:spcAft>
                        <a:buClrTx/>
                        <a:buSzTx/>
                        <a:buFontTx/>
                        <a:buChar char="•"/>
                        <a:tabLst/>
                      </a:pPr>
                      <a:r>
                        <a:rPr kumimoji="1" lang="zh-TW" altLang="en-US" sz="1800" b="1" i="0" u="none" strike="noStrike" cap="none" normalizeH="0" baseline="0" smtClean="0">
                          <a:ln>
                            <a:noFill/>
                          </a:ln>
                          <a:solidFill>
                            <a:srgbClr val="006699"/>
                          </a:solidFill>
                          <a:effectLst/>
                          <a:latin typeface="Times New Roman" pitchFamily="18" charset="0"/>
                          <a:ea typeface="華康中黑體" pitchFamily="49" charset="-120"/>
                        </a:rPr>
                        <a:t>台灣省：各縣市政府觀光單位</a:t>
                      </a:r>
                    </a:p>
                    <a:p>
                      <a:pPr marL="0" marR="0" lvl="0" indent="0" algn="l" defTabSz="914400" rtl="0" eaLnBrk="1" fontAlgn="base" latinLnBrk="0" hangingPunct="1">
                        <a:lnSpc>
                          <a:spcPct val="80000"/>
                        </a:lnSpc>
                        <a:spcBef>
                          <a:spcPct val="20000"/>
                        </a:spcBef>
                        <a:spcAft>
                          <a:spcPct val="0"/>
                        </a:spcAft>
                        <a:buClrTx/>
                        <a:buSzTx/>
                        <a:buFontTx/>
                        <a:buChar char="•"/>
                        <a:tabLst/>
                      </a:pPr>
                      <a:r>
                        <a:rPr kumimoji="1" lang="zh-TW" altLang="en-US" sz="1800" b="1" i="0" u="none" strike="noStrike" cap="none" normalizeH="0" baseline="0" smtClean="0">
                          <a:ln>
                            <a:noFill/>
                          </a:ln>
                          <a:solidFill>
                            <a:srgbClr val="006699"/>
                          </a:solidFill>
                          <a:effectLst/>
                          <a:latin typeface="Times New Roman" pitchFamily="18" charset="0"/>
                          <a:ea typeface="華康中黑體" pitchFamily="49" charset="-120"/>
                        </a:rPr>
                        <a:t>台北縣、苗栗縣、屏東縣：建設局</a:t>
                      </a:r>
                    </a:p>
                    <a:p>
                      <a:pPr marL="0" marR="0" lvl="0" indent="0" algn="l" defTabSz="914400" rtl="0" eaLnBrk="1" fontAlgn="base" latinLnBrk="0" hangingPunct="1">
                        <a:lnSpc>
                          <a:spcPct val="80000"/>
                        </a:lnSpc>
                        <a:spcBef>
                          <a:spcPct val="20000"/>
                        </a:spcBef>
                        <a:spcAft>
                          <a:spcPct val="0"/>
                        </a:spcAft>
                        <a:buClrTx/>
                        <a:buSzTx/>
                        <a:buFontTx/>
                        <a:buChar char="•"/>
                        <a:tabLst/>
                      </a:pPr>
                      <a:r>
                        <a:rPr kumimoji="1" lang="zh-TW" altLang="en-US" sz="1800" b="1" i="0" u="none" strike="noStrike" cap="none" normalizeH="0" baseline="0" smtClean="0">
                          <a:ln>
                            <a:noFill/>
                          </a:ln>
                          <a:solidFill>
                            <a:srgbClr val="006699"/>
                          </a:solidFill>
                          <a:effectLst/>
                          <a:latin typeface="Times New Roman" pitchFamily="18" charset="0"/>
                          <a:ea typeface="華康中黑體" pitchFamily="49" charset="-120"/>
                        </a:rPr>
                        <a:t>新竹市、南投縣、連江縣：觀光局</a:t>
                      </a:r>
                    </a:p>
                    <a:p>
                      <a:pPr marL="0" marR="0" lvl="0" indent="0" algn="l" defTabSz="914400" rtl="0" eaLnBrk="1" fontAlgn="base" latinLnBrk="0" hangingPunct="1">
                        <a:lnSpc>
                          <a:spcPct val="80000"/>
                        </a:lnSpc>
                        <a:spcBef>
                          <a:spcPct val="20000"/>
                        </a:spcBef>
                        <a:spcAft>
                          <a:spcPct val="0"/>
                        </a:spcAft>
                        <a:buClrTx/>
                        <a:buSzTx/>
                        <a:buFontTx/>
                        <a:buChar char="•"/>
                        <a:tabLst/>
                      </a:pPr>
                      <a:r>
                        <a:rPr kumimoji="1" lang="zh-TW" altLang="en-US" sz="1800" b="1" i="0" u="none" strike="noStrike" cap="none" normalizeH="0" baseline="0" smtClean="0">
                          <a:ln>
                            <a:noFill/>
                          </a:ln>
                          <a:solidFill>
                            <a:srgbClr val="006699"/>
                          </a:solidFill>
                          <a:effectLst/>
                          <a:latin typeface="Times New Roman" pitchFamily="18" charset="0"/>
                          <a:ea typeface="華康中黑體" pitchFamily="49" charset="-120"/>
                        </a:rPr>
                        <a:t>台南市、嘉義市：交通局</a:t>
                      </a:r>
                    </a:p>
                    <a:p>
                      <a:pPr marL="0" marR="0" lvl="0" indent="0" algn="l" defTabSz="914400" rtl="0" eaLnBrk="1" fontAlgn="base" latinLnBrk="0" hangingPunct="1">
                        <a:lnSpc>
                          <a:spcPct val="80000"/>
                        </a:lnSpc>
                        <a:spcBef>
                          <a:spcPct val="20000"/>
                        </a:spcBef>
                        <a:spcAft>
                          <a:spcPct val="0"/>
                        </a:spcAft>
                        <a:buClrTx/>
                        <a:buSzTx/>
                        <a:buFontTx/>
                        <a:buChar char="•"/>
                        <a:tabLst/>
                      </a:pPr>
                      <a:r>
                        <a:rPr kumimoji="1" lang="zh-TW" altLang="en-US" sz="1800" b="1" i="0" u="none" strike="noStrike" cap="none" normalizeH="0" baseline="0" smtClean="0">
                          <a:ln>
                            <a:noFill/>
                          </a:ln>
                          <a:solidFill>
                            <a:srgbClr val="006699"/>
                          </a:solidFill>
                          <a:effectLst/>
                          <a:latin typeface="Times New Roman" pitchFamily="18" charset="0"/>
                          <a:ea typeface="華康中黑體" pitchFamily="49" charset="-120"/>
                        </a:rPr>
                        <a:t>台東縣、澎湖縣：旅遊局</a:t>
                      </a:r>
                    </a:p>
                    <a:p>
                      <a:pPr marL="0" marR="0" lvl="0" indent="0" algn="l" defTabSz="914400" rtl="0" eaLnBrk="1" fontAlgn="base" latinLnBrk="0" hangingPunct="1">
                        <a:lnSpc>
                          <a:spcPct val="80000"/>
                        </a:lnSpc>
                        <a:spcBef>
                          <a:spcPct val="20000"/>
                        </a:spcBef>
                        <a:spcAft>
                          <a:spcPct val="0"/>
                        </a:spcAft>
                        <a:buClrTx/>
                        <a:buSzTx/>
                        <a:buFontTx/>
                        <a:buChar char="•"/>
                        <a:tabLst/>
                      </a:pPr>
                      <a:r>
                        <a:rPr kumimoji="1" lang="zh-TW" altLang="en-US" sz="1800" b="1" i="0" u="none" strike="noStrike" cap="none" normalizeH="0" baseline="0" smtClean="0">
                          <a:ln>
                            <a:noFill/>
                          </a:ln>
                          <a:solidFill>
                            <a:srgbClr val="006699"/>
                          </a:solidFill>
                          <a:effectLst/>
                          <a:latin typeface="Times New Roman" pitchFamily="18" charset="0"/>
                          <a:ea typeface="華康中黑體" pitchFamily="49" charset="-120"/>
                        </a:rPr>
                        <a:t>台南縣：交通觀光局</a:t>
                      </a:r>
                    </a:p>
                    <a:p>
                      <a:pPr marL="0" marR="0" lvl="0" indent="0" algn="l" defTabSz="914400" rtl="0" eaLnBrk="1" fontAlgn="base" latinLnBrk="0" hangingPunct="1">
                        <a:lnSpc>
                          <a:spcPct val="80000"/>
                        </a:lnSpc>
                        <a:spcBef>
                          <a:spcPct val="20000"/>
                        </a:spcBef>
                        <a:spcAft>
                          <a:spcPct val="0"/>
                        </a:spcAft>
                        <a:buClrTx/>
                        <a:buSzTx/>
                        <a:buFontTx/>
                        <a:buChar char="•"/>
                        <a:tabLst/>
                      </a:pPr>
                      <a:r>
                        <a:rPr kumimoji="1" lang="zh-TW" altLang="en-US" sz="1800" b="1" i="0" u="none" strike="noStrike" cap="none" normalizeH="0" baseline="0" smtClean="0">
                          <a:ln>
                            <a:noFill/>
                          </a:ln>
                          <a:solidFill>
                            <a:srgbClr val="006699"/>
                          </a:solidFill>
                          <a:effectLst/>
                          <a:latin typeface="Times New Roman" pitchFamily="18" charset="0"/>
                          <a:ea typeface="華康中黑體" pitchFamily="49" charset="-120"/>
                        </a:rPr>
                        <a:t>宜蘭縣：工商旅遊局</a:t>
                      </a:r>
                    </a:p>
                    <a:p>
                      <a:pPr marL="0" marR="0" lvl="0" indent="0" algn="l" defTabSz="914400" rtl="0" eaLnBrk="1" fontAlgn="base" latinLnBrk="0" hangingPunct="1">
                        <a:lnSpc>
                          <a:spcPct val="80000"/>
                        </a:lnSpc>
                        <a:spcBef>
                          <a:spcPct val="20000"/>
                        </a:spcBef>
                        <a:spcAft>
                          <a:spcPct val="0"/>
                        </a:spcAft>
                        <a:buClrTx/>
                        <a:buSzTx/>
                        <a:buFontTx/>
                        <a:buChar char="•"/>
                        <a:tabLst/>
                      </a:pPr>
                      <a:r>
                        <a:rPr kumimoji="1" lang="zh-TW" altLang="en-US" sz="1800" b="1" i="0" u="none" strike="noStrike" cap="none" normalizeH="0" baseline="0" smtClean="0">
                          <a:ln>
                            <a:noFill/>
                          </a:ln>
                          <a:solidFill>
                            <a:srgbClr val="006699"/>
                          </a:solidFill>
                          <a:effectLst/>
                          <a:latin typeface="Times New Roman" pitchFamily="18" charset="0"/>
                          <a:ea typeface="華康中黑體" pitchFamily="49" charset="-120"/>
                        </a:rPr>
                        <a:t>基隆市、金門縣、雲林縣、台中縣、台中市：交通旅遊局</a:t>
                      </a:r>
                    </a:p>
                    <a:p>
                      <a:pPr marL="0" marR="0" lvl="0" indent="0" algn="l" defTabSz="914400" rtl="0" eaLnBrk="1" fontAlgn="base" latinLnBrk="0" hangingPunct="1">
                        <a:lnSpc>
                          <a:spcPct val="80000"/>
                        </a:lnSpc>
                        <a:spcBef>
                          <a:spcPct val="20000"/>
                        </a:spcBef>
                        <a:spcAft>
                          <a:spcPct val="0"/>
                        </a:spcAft>
                        <a:buClrTx/>
                        <a:buSzTx/>
                        <a:buFontTx/>
                        <a:buChar char="•"/>
                        <a:tabLst/>
                      </a:pPr>
                      <a:r>
                        <a:rPr kumimoji="1" lang="zh-TW" altLang="en-US" sz="1800" b="1" i="0" u="none" strike="noStrike" cap="none" normalizeH="0" baseline="0" smtClean="0">
                          <a:ln>
                            <a:noFill/>
                          </a:ln>
                          <a:solidFill>
                            <a:srgbClr val="006699"/>
                          </a:solidFill>
                          <a:effectLst/>
                          <a:latin typeface="Times New Roman" pitchFamily="18" charset="0"/>
                          <a:ea typeface="華康中黑體" pitchFamily="49" charset="-120"/>
                        </a:rPr>
                        <a:t>花蓮縣、新竹縣、彰化縣：觀光旅遊局</a:t>
                      </a:r>
                    </a:p>
                    <a:p>
                      <a:pPr marL="0" marR="0" lvl="0" indent="0" algn="l" defTabSz="914400" rtl="0" eaLnBrk="1" fontAlgn="base" latinLnBrk="0" hangingPunct="1">
                        <a:lnSpc>
                          <a:spcPct val="80000"/>
                        </a:lnSpc>
                        <a:spcBef>
                          <a:spcPct val="20000"/>
                        </a:spcBef>
                        <a:spcAft>
                          <a:spcPct val="0"/>
                        </a:spcAft>
                        <a:buClrTx/>
                        <a:buSzTx/>
                        <a:buFontTx/>
                        <a:buChar char="•"/>
                        <a:tabLst/>
                      </a:pPr>
                      <a:r>
                        <a:rPr kumimoji="1" lang="zh-TW" altLang="en-US" sz="1800" b="1" i="0" u="none" strike="noStrike" cap="none" normalizeH="0" baseline="0" smtClean="0">
                          <a:ln>
                            <a:noFill/>
                          </a:ln>
                          <a:solidFill>
                            <a:srgbClr val="006699"/>
                          </a:solidFill>
                          <a:effectLst/>
                          <a:latin typeface="Times New Roman" pitchFamily="18" charset="0"/>
                          <a:ea typeface="華康中黑體" pitchFamily="49" charset="-120"/>
                        </a:rPr>
                        <a:t>高雄縣：觀光交通局</a:t>
                      </a:r>
                    </a:p>
                    <a:p>
                      <a:pPr marL="0" marR="0" lvl="0" indent="0" algn="l" defTabSz="914400" rtl="0" eaLnBrk="1" fontAlgn="base" latinLnBrk="0" hangingPunct="1">
                        <a:lnSpc>
                          <a:spcPct val="80000"/>
                        </a:lnSpc>
                        <a:spcBef>
                          <a:spcPct val="20000"/>
                        </a:spcBef>
                        <a:spcAft>
                          <a:spcPct val="0"/>
                        </a:spcAft>
                        <a:buClrTx/>
                        <a:buSzTx/>
                        <a:buFontTx/>
                        <a:buChar char="•"/>
                        <a:tabLst/>
                      </a:pPr>
                      <a:r>
                        <a:rPr kumimoji="1" lang="zh-TW" altLang="en-US" sz="1800" b="1" i="0" u="none" strike="noStrike" cap="none" normalizeH="0" baseline="0" smtClean="0">
                          <a:ln>
                            <a:noFill/>
                          </a:ln>
                          <a:solidFill>
                            <a:srgbClr val="006699"/>
                          </a:solidFill>
                          <a:effectLst/>
                          <a:latin typeface="Times New Roman" pitchFamily="18" charset="0"/>
                          <a:ea typeface="華康中黑體" pitchFamily="49" charset="-120"/>
                        </a:rPr>
                        <a:t>台中市：新聞局</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Times New Roman" pitchFamily="18" charset="0"/>
                          <a:ea typeface="華康中黑體" pitchFamily="49" charset="-120"/>
                        </a:rPr>
                        <a:t>法規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Times New Roman" pitchFamily="18" charset="0"/>
                          <a:ea typeface="華康中黑體" pitchFamily="49" charset="-120"/>
                        </a:rPr>
                        <a:t>發展觀光條例</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Times New Roman" pitchFamily="18" charset="0"/>
                          <a:ea typeface="華康中黑體" pitchFamily="49" charset="-120"/>
                        </a:rPr>
                        <a:t>觀光旅館業管理規則</a:t>
                      </a:r>
                      <a:r>
                        <a:rPr kumimoji="1" lang="zh-TW" altLang="en-US" sz="2400" b="1" i="0" u="none" strike="noStrike" cap="none" normalizeH="0" baseline="0" smtClean="0">
                          <a:ln>
                            <a:noFill/>
                          </a:ln>
                          <a:solidFill>
                            <a:srgbClr val="006699"/>
                          </a:solidFill>
                          <a:effectLst/>
                          <a:latin typeface="Times New Roman" pitchFamily="18" charset="0"/>
                          <a:ea typeface="華康中黑體" pitchFamily="49" charset="-12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Times New Roman" pitchFamily="18" charset="0"/>
                          <a:ea typeface="華康中黑體" pitchFamily="49" charset="-120"/>
                        </a:rPr>
                        <a:t>發展觀光條例</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Times New Roman" pitchFamily="18" charset="0"/>
                          <a:ea typeface="華康中黑體" pitchFamily="49" charset="-120"/>
                        </a:rPr>
                        <a:t>旅館業管理規則</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5"/>
          <p:cNvSpPr>
            <a:spLocks noGrp="1"/>
          </p:cNvSpPr>
          <p:nvPr>
            <p:ph type="sldNum" sz="quarter" idx="12"/>
          </p:nvPr>
        </p:nvSpPr>
        <p:spPr/>
        <p:txBody>
          <a:bodyPr/>
          <a:lstStyle/>
          <a:p>
            <a:fld id="{EE4A9E22-F812-4B47-91A5-DD19C61B8ABF}" type="slidenum">
              <a:rPr lang="en-US" altLang="zh-TW"/>
              <a:pPr/>
              <a:t>26</a:t>
            </a:fld>
            <a:endParaRPr lang="en-US" altLang="zh-TW"/>
          </a:p>
        </p:txBody>
      </p:sp>
      <p:sp>
        <p:nvSpPr>
          <p:cNvPr id="309255" name="Rectangle 7"/>
          <p:cNvSpPr>
            <a:spLocks noGrp="1" noChangeArrowheads="1"/>
          </p:cNvSpPr>
          <p:nvPr>
            <p:ph type="title"/>
          </p:nvPr>
        </p:nvSpPr>
        <p:spPr>
          <a:xfrm>
            <a:off x="1143000" y="260350"/>
            <a:ext cx="7772400" cy="215900"/>
          </a:xfrm>
        </p:spPr>
        <p:txBody>
          <a:bodyPr/>
          <a:lstStyle/>
          <a:p>
            <a:r>
              <a:rPr lang="zh-TW" altLang="en-US" sz="3200"/>
              <a:t>觀光旅館應附設備比較</a:t>
            </a:r>
          </a:p>
        </p:txBody>
      </p:sp>
      <p:graphicFrame>
        <p:nvGraphicFramePr>
          <p:cNvPr id="309441" name="Group 193"/>
          <p:cNvGraphicFramePr>
            <a:graphicFrameLocks noGrp="1"/>
          </p:cNvGraphicFramePr>
          <p:nvPr>
            <p:ph idx="1"/>
          </p:nvPr>
        </p:nvGraphicFramePr>
        <p:xfrm>
          <a:off x="755650" y="692150"/>
          <a:ext cx="8059738" cy="5827205"/>
        </p:xfrm>
        <a:graphic>
          <a:graphicData uri="http://schemas.openxmlformats.org/drawingml/2006/table">
            <a:tbl>
              <a:tblPr/>
              <a:tblGrid>
                <a:gridCol w="4032250"/>
                <a:gridCol w="4027488"/>
              </a:tblGrid>
              <a:tr h="390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Times New Roman" pitchFamily="18" charset="0"/>
                          <a:ea typeface="華康中黑體" pitchFamily="49" charset="-120"/>
                        </a:rPr>
                        <a:t>觀光旅館業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Times New Roman" pitchFamily="18" charset="0"/>
                          <a:ea typeface="華康中黑體" pitchFamily="49" charset="-120"/>
                        </a:rPr>
                        <a:t>旅館業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smtClean="0">
                          <a:ln>
                            <a:noFill/>
                          </a:ln>
                          <a:solidFill>
                            <a:srgbClr val="006699"/>
                          </a:solidFill>
                          <a:effectLst/>
                          <a:latin typeface="Times New Roman" pitchFamily="18" charset="0"/>
                          <a:ea typeface="華康中黑體" pitchFamily="49" charset="-120"/>
                        </a:rPr>
                        <a:t>依發展觀光條例第六十六條第二項規定訂定之。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smtClean="0">
                          <a:ln>
                            <a:noFill/>
                          </a:ln>
                          <a:solidFill>
                            <a:srgbClr val="006699"/>
                          </a:solidFill>
                          <a:effectLst/>
                          <a:latin typeface="Times New Roman" pitchFamily="18" charset="0"/>
                          <a:ea typeface="華康中黑體" pitchFamily="49" charset="-120"/>
                        </a:rPr>
                        <a:t>本規則依發展觀光條例 </a:t>
                      </a:r>
                      <a:r>
                        <a:rPr kumimoji="1" lang="en-US" altLang="zh-TW" sz="1600" b="1" i="0" u="none" strike="noStrike" cap="none" normalizeH="0" baseline="0" smtClean="0">
                          <a:ln>
                            <a:noFill/>
                          </a:ln>
                          <a:solidFill>
                            <a:srgbClr val="006699"/>
                          </a:solidFill>
                          <a:effectLst/>
                          <a:latin typeface="Times New Roman" pitchFamily="18" charset="0"/>
                          <a:ea typeface="華康中黑體" pitchFamily="49" charset="-120"/>
                        </a:rPr>
                        <a:t>(</a:t>
                      </a:r>
                      <a:r>
                        <a:rPr kumimoji="1" lang="zh-TW" altLang="en-US" sz="1600" b="1" i="0" u="none" strike="noStrike" cap="none" normalizeH="0" baseline="0" smtClean="0">
                          <a:ln>
                            <a:noFill/>
                          </a:ln>
                          <a:solidFill>
                            <a:srgbClr val="006699"/>
                          </a:solidFill>
                          <a:effectLst/>
                          <a:latin typeface="Times New Roman" pitchFamily="18" charset="0"/>
                          <a:ea typeface="華康中黑體" pitchFamily="49" charset="-120"/>
                        </a:rPr>
                        <a:t>以下簡稱本條例</a:t>
                      </a:r>
                      <a:r>
                        <a:rPr kumimoji="1" lang="en-US" altLang="zh-TW" sz="1600" b="1" i="0" u="none" strike="noStrike" cap="none" normalizeH="0" baseline="0" smtClean="0">
                          <a:ln>
                            <a:noFill/>
                          </a:ln>
                          <a:solidFill>
                            <a:srgbClr val="006699"/>
                          </a:solidFill>
                          <a:effectLst/>
                          <a:latin typeface="Times New Roman" pitchFamily="18" charset="0"/>
                          <a:ea typeface="華康中黑體" pitchFamily="49" charset="-120"/>
                        </a:rPr>
                        <a:t>) </a:t>
                      </a:r>
                      <a:r>
                        <a:rPr kumimoji="1" lang="zh-TW" altLang="en-US" sz="1600" b="1" i="0" u="none" strike="noStrike" cap="none" normalizeH="0" baseline="0" smtClean="0">
                          <a:ln>
                            <a:noFill/>
                          </a:ln>
                          <a:solidFill>
                            <a:srgbClr val="006699"/>
                          </a:solidFill>
                          <a:effectLst/>
                          <a:latin typeface="Times New Roman" pitchFamily="18" charset="0"/>
                          <a:ea typeface="華康中黑體" pitchFamily="49" charset="-120"/>
                        </a:rPr>
                        <a:t>第六十六條第二項規定訂定之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2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smtClean="0">
                          <a:ln>
                            <a:noFill/>
                          </a:ln>
                          <a:solidFill>
                            <a:srgbClr val="006699"/>
                          </a:solidFill>
                          <a:effectLst/>
                          <a:latin typeface="Times New Roman" pitchFamily="18" charset="0"/>
                          <a:ea typeface="華康中黑體" pitchFamily="49" charset="-120"/>
                        </a:rPr>
                        <a:t>觀光旅館分為國際觀光旅館及一般觀光旅館。</a:t>
                      </a:r>
                      <a:endParaRPr kumimoji="1" lang="zh-TW" altLang="en-US" sz="2400" b="1" i="0" u="none" strike="noStrike" cap="none" normalizeH="0" baseline="0" smtClean="0">
                        <a:ln>
                          <a:noFill/>
                        </a:ln>
                        <a:solidFill>
                          <a:srgbClr val="006699"/>
                        </a:solidFill>
                        <a:effectLst/>
                        <a:latin typeface="Times New Roman" pitchFamily="18" charset="0"/>
                        <a:ea typeface="華康中黑體" pitchFamily="49"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smtClean="0">
                          <a:ln>
                            <a:noFill/>
                          </a:ln>
                          <a:solidFill>
                            <a:srgbClr val="006699"/>
                          </a:solidFill>
                          <a:effectLst/>
                          <a:latin typeface="Times New Roman" pitchFamily="18" charset="0"/>
                          <a:ea typeface="華康中黑體" pitchFamily="49" charset="-120"/>
                        </a:rPr>
                        <a:t>旅館業，指觀光旅館業以外，對旅客提供住宿、休息及其他經中央主管機關核定相關業務之營利事業。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6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smtClean="0">
                          <a:ln>
                            <a:noFill/>
                          </a:ln>
                          <a:solidFill>
                            <a:srgbClr val="006699"/>
                          </a:solidFill>
                          <a:effectLst/>
                          <a:latin typeface="Times New Roman" pitchFamily="18" charset="0"/>
                          <a:ea typeface="華康中黑體" pitchFamily="49" charset="-120"/>
                        </a:rPr>
                        <a:t>觀光旅館業由交通部委任交通部觀光局執行之。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smtClean="0">
                          <a:ln>
                            <a:noFill/>
                          </a:ln>
                          <a:solidFill>
                            <a:srgbClr val="006699"/>
                          </a:solidFill>
                          <a:effectLst/>
                          <a:latin typeface="Times New Roman" pitchFamily="18" charset="0"/>
                          <a:ea typeface="華康中黑體" pitchFamily="49" charset="-120"/>
                        </a:rPr>
                        <a:t>在直轄市之一般觀光旅館業由交通部委辦直轄市政府執行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smtClean="0">
                          <a:ln>
                            <a:noFill/>
                          </a:ln>
                          <a:solidFill>
                            <a:srgbClr val="006699"/>
                          </a:solidFill>
                          <a:effectLst/>
                          <a:latin typeface="Times New Roman" pitchFamily="18" charset="0"/>
                          <a:ea typeface="華康中黑體" pitchFamily="49" charset="-120"/>
                        </a:rPr>
                        <a:t>旅館業之主管機關：在中央為交通部；在直轄市為直轄市政府；在縣 </a:t>
                      </a:r>
                      <a:r>
                        <a:rPr kumimoji="1" lang="en-US" altLang="zh-TW" sz="1600" b="1" i="0" u="none" strike="noStrike" cap="none" normalizeH="0" baseline="0" smtClean="0">
                          <a:ln>
                            <a:noFill/>
                          </a:ln>
                          <a:solidFill>
                            <a:srgbClr val="006699"/>
                          </a:solidFill>
                          <a:effectLst/>
                          <a:latin typeface="Times New Roman" pitchFamily="18" charset="0"/>
                          <a:ea typeface="華康中黑體" pitchFamily="49" charset="-120"/>
                        </a:rPr>
                        <a:t>(</a:t>
                      </a:r>
                      <a:r>
                        <a:rPr kumimoji="1" lang="zh-TW" altLang="en-US" sz="1600" b="1" i="0" u="none" strike="noStrike" cap="none" normalizeH="0" baseline="0" smtClean="0">
                          <a:ln>
                            <a:noFill/>
                          </a:ln>
                          <a:solidFill>
                            <a:srgbClr val="006699"/>
                          </a:solidFill>
                          <a:effectLst/>
                          <a:latin typeface="Times New Roman" pitchFamily="18" charset="0"/>
                          <a:ea typeface="華康中黑體" pitchFamily="49" charset="-120"/>
                        </a:rPr>
                        <a:t>市 </a:t>
                      </a:r>
                      <a:r>
                        <a:rPr kumimoji="1" lang="en-US" altLang="zh-TW" sz="1600" b="1" i="0" u="none" strike="noStrike" cap="none" normalizeH="0" baseline="0" smtClean="0">
                          <a:ln>
                            <a:noFill/>
                          </a:ln>
                          <a:solidFill>
                            <a:srgbClr val="006699"/>
                          </a:solidFill>
                          <a:effectLst/>
                          <a:latin typeface="Times New Roman" pitchFamily="18" charset="0"/>
                          <a:ea typeface="華康中黑體" pitchFamily="49" charset="-120"/>
                        </a:rPr>
                        <a:t>) </a:t>
                      </a:r>
                      <a:r>
                        <a:rPr kumimoji="1" lang="zh-TW" altLang="en-US" sz="1600" b="1" i="0" u="none" strike="noStrike" cap="none" normalizeH="0" baseline="0" smtClean="0">
                          <a:ln>
                            <a:noFill/>
                          </a:ln>
                          <a:solidFill>
                            <a:srgbClr val="006699"/>
                          </a:solidFill>
                          <a:effectLst/>
                          <a:latin typeface="Times New Roman" pitchFamily="18" charset="0"/>
                          <a:ea typeface="華康中黑體" pitchFamily="49" charset="-120"/>
                        </a:rPr>
                        <a:t>為縣 </a:t>
                      </a:r>
                      <a:r>
                        <a:rPr kumimoji="1" lang="en-US" altLang="zh-TW" sz="1600" b="1" i="0" u="none" strike="noStrike" cap="none" normalizeH="0" baseline="0" smtClean="0">
                          <a:ln>
                            <a:noFill/>
                          </a:ln>
                          <a:solidFill>
                            <a:srgbClr val="006699"/>
                          </a:solidFill>
                          <a:effectLst/>
                          <a:latin typeface="Times New Roman" pitchFamily="18" charset="0"/>
                          <a:ea typeface="華康中黑體" pitchFamily="49" charset="-120"/>
                        </a:rPr>
                        <a:t>(</a:t>
                      </a:r>
                      <a:r>
                        <a:rPr kumimoji="1" lang="zh-TW" altLang="en-US" sz="1600" b="1" i="0" u="none" strike="noStrike" cap="none" normalizeH="0" baseline="0" smtClean="0">
                          <a:ln>
                            <a:noFill/>
                          </a:ln>
                          <a:solidFill>
                            <a:srgbClr val="006699"/>
                          </a:solidFill>
                          <a:effectLst/>
                          <a:latin typeface="Times New Roman" pitchFamily="18" charset="0"/>
                          <a:ea typeface="華康中黑體" pitchFamily="49" charset="-120"/>
                        </a:rPr>
                        <a:t>市</a:t>
                      </a:r>
                      <a:r>
                        <a:rPr kumimoji="1" lang="en-US" altLang="zh-TW" sz="1600" b="1" i="0" u="none" strike="noStrike" cap="none" normalizeH="0" baseline="0" smtClean="0">
                          <a:ln>
                            <a:noFill/>
                          </a:ln>
                          <a:solidFill>
                            <a:srgbClr val="006699"/>
                          </a:solidFill>
                          <a:effectLst/>
                          <a:latin typeface="Times New Roman" pitchFamily="18" charset="0"/>
                          <a:ea typeface="華康中黑體" pitchFamily="49" charset="-120"/>
                        </a:rPr>
                        <a:t>) </a:t>
                      </a:r>
                      <a:r>
                        <a:rPr kumimoji="1" lang="zh-TW" altLang="en-US" sz="1600" b="1" i="0" u="none" strike="noStrike" cap="none" normalizeH="0" baseline="0" smtClean="0">
                          <a:ln>
                            <a:noFill/>
                          </a:ln>
                          <a:solidFill>
                            <a:srgbClr val="006699"/>
                          </a:solidFill>
                          <a:effectLst/>
                          <a:latin typeface="Times New Roman" pitchFamily="18" charset="0"/>
                          <a:ea typeface="華康中黑體" pitchFamily="49" charset="-120"/>
                        </a:rPr>
                        <a:t>政府。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smtClean="0">
                          <a:ln>
                            <a:noFill/>
                          </a:ln>
                          <a:solidFill>
                            <a:srgbClr val="006699"/>
                          </a:solidFill>
                          <a:effectLst/>
                          <a:latin typeface="Times New Roman" pitchFamily="18" charset="0"/>
                          <a:ea typeface="華康中黑體" pitchFamily="49" charset="-120"/>
                        </a:rPr>
                        <a:t>其建築及 設備應符合觀光旅館建築及設備標準之規定。</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smtClean="0">
                          <a:ln>
                            <a:noFill/>
                          </a:ln>
                          <a:solidFill>
                            <a:srgbClr val="006699"/>
                          </a:solidFill>
                          <a:effectLst/>
                          <a:latin typeface="Times New Roman" pitchFamily="18" charset="0"/>
                          <a:ea typeface="華康中黑體" pitchFamily="49" charset="-120"/>
                        </a:rPr>
                        <a:t>旅館營業場所至少應有下列空間之設置： 一、門廳。 二、旅客接待處。 三、客房。 四、浴室。 五、物品儲藏室。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79613">
                <a:tc>
                  <a:txBody>
                    <a:bodyPr/>
                    <a:lstStyle/>
                    <a:p>
                      <a:pPr marL="176213" marR="0" lvl="0" indent="-176213"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smtClean="0">
                          <a:ln>
                            <a:noFill/>
                          </a:ln>
                          <a:solidFill>
                            <a:srgbClr val="006699"/>
                          </a:solidFill>
                          <a:effectLst/>
                          <a:latin typeface="Times New Roman" pitchFamily="18" charset="0"/>
                          <a:ea typeface="華康中黑體" pitchFamily="49" charset="-120"/>
                        </a:rPr>
                        <a:t>觀光旅館業應對其經營之觀光旅館業務，投保責任保險。 責任保險之保險範圍及最低投保金額如下：</a:t>
                      </a:r>
                    </a:p>
                    <a:p>
                      <a:pPr marL="176213" marR="0" lvl="0" indent="-176213" algn="l" defTabSz="914400" rtl="0" eaLnBrk="1" fontAlgn="base" latinLnBrk="0" hangingPunct="1">
                        <a:lnSpc>
                          <a:spcPct val="95000"/>
                        </a:lnSpc>
                        <a:spcBef>
                          <a:spcPct val="20000"/>
                        </a:spcBef>
                        <a:spcAft>
                          <a:spcPct val="0"/>
                        </a:spcAft>
                        <a:buClrTx/>
                        <a:buSzTx/>
                        <a:buFontTx/>
                        <a:buAutoNum type="arabicPeriod"/>
                        <a:tabLst/>
                      </a:pPr>
                      <a:r>
                        <a:rPr kumimoji="1" lang="zh-TW" altLang="en-US" sz="1400" b="1" i="0" u="none" strike="noStrike" cap="none" normalizeH="0" baseline="0" smtClean="0">
                          <a:ln>
                            <a:noFill/>
                          </a:ln>
                          <a:solidFill>
                            <a:srgbClr val="006699"/>
                          </a:solidFill>
                          <a:effectLst/>
                          <a:latin typeface="Times New Roman" pitchFamily="18" charset="0"/>
                          <a:ea typeface="華康中黑體" pitchFamily="49" charset="-120"/>
                        </a:rPr>
                        <a:t>每一個人身體傷亡：新臺幣二百萬元。 </a:t>
                      </a:r>
                    </a:p>
                    <a:p>
                      <a:pPr marL="176213" marR="0" lvl="0" indent="-176213" algn="l" defTabSz="914400" rtl="0" eaLnBrk="1" fontAlgn="base" latinLnBrk="0" hangingPunct="1">
                        <a:lnSpc>
                          <a:spcPct val="95000"/>
                        </a:lnSpc>
                        <a:spcBef>
                          <a:spcPct val="20000"/>
                        </a:spcBef>
                        <a:spcAft>
                          <a:spcPct val="0"/>
                        </a:spcAft>
                        <a:buClrTx/>
                        <a:buSzTx/>
                        <a:buFontTx/>
                        <a:buAutoNum type="arabicPeriod"/>
                        <a:tabLst/>
                      </a:pPr>
                      <a:r>
                        <a:rPr kumimoji="1" lang="zh-TW" altLang="en-US" sz="1400" b="1" i="0" u="none" strike="noStrike" cap="none" normalizeH="0" baseline="0" smtClean="0">
                          <a:ln>
                            <a:noFill/>
                          </a:ln>
                          <a:solidFill>
                            <a:srgbClr val="006699"/>
                          </a:solidFill>
                          <a:effectLst/>
                          <a:latin typeface="Times New Roman" pitchFamily="18" charset="0"/>
                          <a:ea typeface="華康中黑體" pitchFamily="49" charset="-120"/>
                        </a:rPr>
                        <a:t>每一事故身體傷亡：新臺幣一千萬元。 </a:t>
                      </a:r>
                    </a:p>
                    <a:p>
                      <a:pPr marL="176213" marR="0" lvl="0" indent="-176213" algn="l" defTabSz="914400" rtl="0" eaLnBrk="1" fontAlgn="base" latinLnBrk="0" hangingPunct="1">
                        <a:lnSpc>
                          <a:spcPct val="95000"/>
                        </a:lnSpc>
                        <a:spcBef>
                          <a:spcPct val="20000"/>
                        </a:spcBef>
                        <a:spcAft>
                          <a:spcPct val="0"/>
                        </a:spcAft>
                        <a:buClrTx/>
                        <a:buSzTx/>
                        <a:buFontTx/>
                        <a:buAutoNum type="arabicPeriod"/>
                        <a:tabLst/>
                      </a:pPr>
                      <a:r>
                        <a:rPr kumimoji="1" lang="zh-TW" altLang="en-US" sz="1400" b="1" i="0" u="none" strike="noStrike" cap="none" normalizeH="0" baseline="0" smtClean="0">
                          <a:ln>
                            <a:noFill/>
                          </a:ln>
                          <a:solidFill>
                            <a:srgbClr val="006699"/>
                          </a:solidFill>
                          <a:effectLst/>
                          <a:latin typeface="Times New Roman" pitchFamily="18" charset="0"/>
                          <a:ea typeface="華康中黑體" pitchFamily="49" charset="-120"/>
                        </a:rPr>
                        <a:t>每一事故財產損失：新臺幣二百萬元。 </a:t>
                      </a:r>
                    </a:p>
                    <a:p>
                      <a:pPr marL="176213" marR="0" lvl="0" indent="-176213" algn="l" defTabSz="914400" rtl="0" eaLnBrk="1" fontAlgn="base" latinLnBrk="0" hangingPunct="1">
                        <a:lnSpc>
                          <a:spcPct val="95000"/>
                        </a:lnSpc>
                        <a:spcBef>
                          <a:spcPct val="20000"/>
                        </a:spcBef>
                        <a:spcAft>
                          <a:spcPct val="0"/>
                        </a:spcAft>
                        <a:buClrTx/>
                        <a:buSzTx/>
                        <a:buFontTx/>
                        <a:buAutoNum type="arabicPeriod"/>
                        <a:tabLst/>
                      </a:pPr>
                      <a:r>
                        <a:rPr kumimoji="1" lang="zh-TW" altLang="en-US" sz="1400" b="1" i="0" u="none" strike="noStrike" cap="none" normalizeH="0" baseline="0" smtClean="0">
                          <a:ln>
                            <a:noFill/>
                          </a:ln>
                          <a:solidFill>
                            <a:srgbClr val="006699"/>
                          </a:solidFill>
                          <a:effectLst/>
                          <a:latin typeface="Times New Roman" pitchFamily="18" charset="0"/>
                          <a:ea typeface="華康中黑體" pitchFamily="49" charset="-120"/>
                        </a:rPr>
                        <a:t>保險期間總保險金額：新臺幣二千四百萬元。</a:t>
                      </a:r>
                      <a:r>
                        <a:rPr kumimoji="1" lang="zh-TW" altLang="en-US" sz="2000" b="1" i="0" u="none" strike="noStrike" cap="none" normalizeH="0" baseline="0" smtClean="0">
                          <a:ln>
                            <a:noFill/>
                          </a:ln>
                          <a:solidFill>
                            <a:srgbClr val="006699"/>
                          </a:solidFill>
                          <a:effectLst/>
                          <a:latin typeface="Times New Roman" pitchFamily="18" charset="0"/>
                          <a:ea typeface="華康中黑體" pitchFamily="49" charset="-12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smtClean="0">
                          <a:ln>
                            <a:noFill/>
                          </a:ln>
                          <a:solidFill>
                            <a:srgbClr val="006699"/>
                          </a:solidFill>
                          <a:effectLst/>
                          <a:latin typeface="Times New Roman" pitchFamily="18" charset="0"/>
                          <a:ea typeface="華康中黑體" pitchFamily="49" charset="-120"/>
                        </a:rPr>
                        <a:t>旅館業應投保之責任保險範圍及最低保險金額如下： </a:t>
                      </a:r>
                    </a:p>
                    <a:p>
                      <a:pPr marL="176213" marR="0" lvl="0" indent="-176213" algn="l" defTabSz="914400" rtl="0" eaLnBrk="1" fontAlgn="base" latinLnBrk="0" hangingPunct="1">
                        <a:lnSpc>
                          <a:spcPct val="100000"/>
                        </a:lnSpc>
                        <a:spcBef>
                          <a:spcPct val="20000"/>
                        </a:spcBef>
                        <a:spcAft>
                          <a:spcPct val="0"/>
                        </a:spcAft>
                        <a:buClrTx/>
                        <a:buSzTx/>
                        <a:buFontTx/>
                        <a:buAutoNum type="arabicPeriod"/>
                        <a:tabLst/>
                      </a:pPr>
                      <a:r>
                        <a:rPr kumimoji="1" lang="zh-TW" altLang="en-US" sz="1600" b="1" i="0" u="none" strike="noStrike" cap="none" normalizeH="0" baseline="0" smtClean="0">
                          <a:ln>
                            <a:noFill/>
                          </a:ln>
                          <a:solidFill>
                            <a:srgbClr val="006699"/>
                          </a:solidFill>
                          <a:effectLst/>
                          <a:latin typeface="Times New Roman" pitchFamily="18" charset="0"/>
                          <a:ea typeface="華康中黑體" pitchFamily="49" charset="-120"/>
                        </a:rPr>
                        <a:t>每一個人身體傷亡：新臺幣二百萬元。 </a:t>
                      </a:r>
                    </a:p>
                    <a:p>
                      <a:pPr marL="176213" marR="0" lvl="0" indent="-176213" algn="l" defTabSz="914400" rtl="0" eaLnBrk="1" fontAlgn="base" latinLnBrk="0" hangingPunct="1">
                        <a:lnSpc>
                          <a:spcPct val="100000"/>
                        </a:lnSpc>
                        <a:spcBef>
                          <a:spcPct val="20000"/>
                        </a:spcBef>
                        <a:spcAft>
                          <a:spcPct val="0"/>
                        </a:spcAft>
                        <a:buClrTx/>
                        <a:buSzTx/>
                        <a:buFontTx/>
                        <a:buAutoNum type="arabicPeriod"/>
                        <a:tabLst/>
                      </a:pPr>
                      <a:r>
                        <a:rPr kumimoji="1" lang="zh-TW" altLang="en-US" sz="1600" b="1" i="0" u="none" strike="noStrike" cap="none" normalizeH="0" baseline="0" smtClean="0">
                          <a:ln>
                            <a:noFill/>
                          </a:ln>
                          <a:solidFill>
                            <a:srgbClr val="006699"/>
                          </a:solidFill>
                          <a:effectLst/>
                          <a:latin typeface="Times New Roman" pitchFamily="18" charset="0"/>
                          <a:ea typeface="華康中黑體" pitchFamily="49" charset="-120"/>
                        </a:rPr>
                        <a:t>每一事故身體傷亡：新臺幣一千萬元。 </a:t>
                      </a:r>
                    </a:p>
                    <a:p>
                      <a:pPr marL="176213" marR="0" lvl="0" indent="-176213" algn="l" defTabSz="914400" rtl="0" eaLnBrk="1" fontAlgn="base" latinLnBrk="0" hangingPunct="1">
                        <a:lnSpc>
                          <a:spcPct val="100000"/>
                        </a:lnSpc>
                        <a:spcBef>
                          <a:spcPct val="20000"/>
                        </a:spcBef>
                        <a:spcAft>
                          <a:spcPct val="0"/>
                        </a:spcAft>
                        <a:buClrTx/>
                        <a:buSzTx/>
                        <a:buFontTx/>
                        <a:buAutoNum type="arabicPeriod"/>
                        <a:tabLst/>
                      </a:pPr>
                      <a:r>
                        <a:rPr kumimoji="1" lang="zh-TW" altLang="en-US" sz="1600" b="1" i="0" u="none" strike="noStrike" cap="none" normalizeH="0" baseline="0" smtClean="0">
                          <a:ln>
                            <a:noFill/>
                          </a:ln>
                          <a:solidFill>
                            <a:srgbClr val="006699"/>
                          </a:solidFill>
                          <a:effectLst/>
                          <a:latin typeface="Times New Roman" pitchFamily="18" charset="0"/>
                          <a:ea typeface="華康中黑體" pitchFamily="49" charset="-120"/>
                        </a:rPr>
                        <a:t>每一事故財產損失：新臺幣二百萬元。 </a:t>
                      </a:r>
                    </a:p>
                    <a:p>
                      <a:pPr marL="176213" marR="0" lvl="0" indent="-176213" algn="l" defTabSz="914400" rtl="0" eaLnBrk="1" fontAlgn="base" latinLnBrk="0" hangingPunct="1">
                        <a:lnSpc>
                          <a:spcPct val="100000"/>
                        </a:lnSpc>
                        <a:spcBef>
                          <a:spcPct val="20000"/>
                        </a:spcBef>
                        <a:spcAft>
                          <a:spcPct val="0"/>
                        </a:spcAft>
                        <a:buClrTx/>
                        <a:buSzTx/>
                        <a:buFontTx/>
                        <a:buAutoNum type="arabicPeriod"/>
                        <a:tabLst/>
                      </a:pPr>
                      <a:r>
                        <a:rPr kumimoji="1" lang="zh-TW" altLang="en-US" sz="1600" b="1" i="0" u="none" strike="noStrike" cap="none" normalizeH="0" baseline="0" smtClean="0">
                          <a:ln>
                            <a:noFill/>
                          </a:ln>
                          <a:solidFill>
                            <a:srgbClr val="006699"/>
                          </a:solidFill>
                          <a:effectLst/>
                          <a:latin typeface="Times New Roman" pitchFamily="18" charset="0"/>
                          <a:ea typeface="華康中黑體" pitchFamily="49" charset="-120"/>
                        </a:rPr>
                        <a:t>保險期間總保險金額每年新臺幣二千四百萬元。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投影片編號版面配置區 5"/>
          <p:cNvSpPr>
            <a:spLocks noGrp="1"/>
          </p:cNvSpPr>
          <p:nvPr>
            <p:ph type="sldNum" sz="quarter" idx="12"/>
          </p:nvPr>
        </p:nvSpPr>
        <p:spPr/>
        <p:txBody>
          <a:bodyPr/>
          <a:lstStyle/>
          <a:p>
            <a:fld id="{704FCB81-FA38-4DDC-9845-CC6312C06424}" type="slidenum">
              <a:rPr lang="en-US" altLang="zh-TW"/>
              <a:pPr/>
              <a:t>27</a:t>
            </a:fld>
            <a:endParaRPr lang="en-US" altLang="zh-TW"/>
          </a:p>
        </p:txBody>
      </p:sp>
      <p:sp>
        <p:nvSpPr>
          <p:cNvPr id="312322" name="Rectangle 2"/>
          <p:cNvSpPr>
            <a:spLocks noGrp="1" noChangeArrowheads="1"/>
          </p:cNvSpPr>
          <p:nvPr>
            <p:ph type="title"/>
          </p:nvPr>
        </p:nvSpPr>
        <p:spPr>
          <a:xfrm>
            <a:off x="1143000" y="260350"/>
            <a:ext cx="7772400" cy="360363"/>
          </a:xfrm>
        </p:spPr>
        <p:txBody>
          <a:bodyPr/>
          <a:lstStyle/>
          <a:p>
            <a:r>
              <a:rPr lang="zh-TW" altLang="en-US" sz="3200"/>
              <a:t>觀光旅館應附設備比較</a:t>
            </a:r>
          </a:p>
        </p:txBody>
      </p:sp>
      <p:sp>
        <p:nvSpPr>
          <p:cNvPr id="312323" name="Rectangle 3"/>
          <p:cNvSpPr>
            <a:spLocks noGrp="1" noChangeArrowheads="1"/>
          </p:cNvSpPr>
          <p:nvPr>
            <p:ph type="body" idx="1"/>
          </p:nvPr>
        </p:nvSpPr>
        <p:spPr/>
        <p:txBody>
          <a:bodyPr/>
          <a:lstStyle/>
          <a:p>
            <a:endParaRPr lang="zh-TW" altLang="zh-TW"/>
          </a:p>
        </p:txBody>
      </p:sp>
      <p:graphicFrame>
        <p:nvGraphicFramePr>
          <p:cNvPr id="312388" name="Group 68"/>
          <p:cNvGraphicFramePr>
            <a:graphicFrameLocks noGrp="1"/>
          </p:cNvGraphicFramePr>
          <p:nvPr/>
        </p:nvGraphicFramePr>
        <p:xfrm>
          <a:off x="611188" y="692150"/>
          <a:ext cx="8137525" cy="6370320"/>
        </p:xfrm>
        <a:graphic>
          <a:graphicData uri="http://schemas.openxmlformats.org/drawingml/2006/table">
            <a:tbl>
              <a:tblPr/>
              <a:tblGrid>
                <a:gridCol w="3911600"/>
                <a:gridCol w="4225925"/>
              </a:tblGrid>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Times New Roman" pitchFamily="18" charset="0"/>
                          <a:ea typeface="華康中黑體" pitchFamily="49" charset="-120"/>
                        </a:rPr>
                        <a:t>一般觀光旅館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Times New Roman" pitchFamily="18" charset="0"/>
                          <a:ea typeface="華康中黑體" pitchFamily="49" charset="-120"/>
                        </a:rPr>
                        <a:t>國際觀光旅館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41975">
                <a:tc>
                  <a:txBody>
                    <a:bodyPr/>
                    <a:lstStyle/>
                    <a:p>
                      <a:pPr marL="265113" marR="0" lvl="0" indent="-265113" algn="l" defTabSz="914400" rtl="0" eaLnBrk="1" fontAlgn="base" latinLnBrk="0" hangingPunct="1">
                        <a:lnSpc>
                          <a:spcPct val="90000"/>
                        </a:lnSpc>
                        <a:spcBef>
                          <a:spcPct val="20000"/>
                        </a:spcBef>
                        <a:spcAft>
                          <a:spcPct val="0"/>
                        </a:spcAft>
                        <a:buClrTx/>
                        <a:buSzTx/>
                        <a:buFontTx/>
                        <a:buChar char="•"/>
                        <a:tabLst/>
                      </a:pPr>
                      <a:r>
                        <a:rPr kumimoji="1" lang="zh-TW" altLang="en-US" sz="1800" b="1" i="0" u="none" strike="noStrike" cap="none" normalizeH="0" baseline="0" smtClean="0">
                          <a:ln>
                            <a:noFill/>
                          </a:ln>
                          <a:solidFill>
                            <a:srgbClr val="006699"/>
                          </a:solidFill>
                          <a:effectLst/>
                          <a:latin typeface="Times New Roman" pitchFamily="18" charset="0"/>
                          <a:ea typeface="華康中黑體" pitchFamily="49" charset="-120"/>
                        </a:rPr>
                        <a:t>餐廳、咖啡廳、會議場所、貴重物品保管專櫃、衛星 節目收視設備</a:t>
                      </a:r>
                    </a:p>
                    <a:p>
                      <a:pPr marL="265113" marR="0" lvl="0" indent="-265113" algn="l" defTabSz="914400" rtl="0" eaLnBrk="1" fontAlgn="base" latinLnBrk="0" hangingPunct="1">
                        <a:lnSpc>
                          <a:spcPct val="90000"/>
                        </a:lnSpc>
                        <a:spcBef>
                          <a:spcPct val="20000"/>
                        </a:spcBef>
                        <a:spcAft>
                          <a:spcPct val="0"/>
                        </a:spcAft>
                        <a:buClrTx/>
                        <a:buSzTx/>
                        <a:buFontTx/>
                        <a:buChar char="•"/>
                        <a:tabLst/>
                      </a:pPr>
                      <a:r>
                        <a:rPr kumimoji="1" lang="zh-TW" altLang="en-US" sz="1800" b="1" i="0" u="none" strike="noStrike" cap="none" normalizeH="0" baseline="0" smtClean="0">
                          <a:ln>
                            <a:noFill/>
                          </a:ln>
                          <a:solidFill>
                            <a:srgbClr val="006699"/>
                          </a:solidFill>
                          <a:effectLst/>
                          <a:latin typeface="Times New Roman" pitchFamily="18" charset="0"/>
                          <a:ea typeface="華康中黑體" pitchFamily="49" charset="-120"/>
                        </a:rPr>
                        <a:t>得酌設下列附屬設備： </a:t>
                      </a:r>
                    </a:p>
                    <a:p>
                      <a:pPr marL="628650" marR="0" lvl="1" indent="-1841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商店</a:t>
                      </a:r>
                    </a:p>
                    <a:p>
                      <a:pPr marL="628650" marR="0" lvl="1" indent="-1841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游泳池</a:t>
                      </a:r>
                    </a:p>
                    <a:p>
                      <a:pPr marL="628650" marR="0" lvl="1" indent="-1841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宴會廳</a:t>
                      </a:r>
                    </a:p>
                    <a:p>
                      <a:pPr marL="628650" marR="0" lvl="1" indent="-1841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夜總會</a:t>
                      </a:r>
                    </a:p>
                    <a:p>
                      <a:pPr marL="628650" marR="0" lvl="1" indent="-1841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三溫暖</a:t>
                      </a:r>
                    </a:p>
                    <a:p>
                      <a:pPr marL="628650" marR="0" lvl="1" indent="-1841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健身房</a:t>
                      </a:r>
                    </a:p>
                    <a:p>
                      <a:pPr marL="628650" marR="0" lvl="1" indent="-1841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洗衣間</a:t>
                      </a:r>
                    </a:p>
                    <a:p>
                      <a:pPr marL="628650" marR="0" lvl="1" indent="-1841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美容室</a:t>
                      </a:r>
                    </a:p>
                    <a:p>
                      <a:pPr marL="628650" marR="0" lvl="1" indent="-1841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理髮室</a:t>
                      </a:r>
                    </a:p>
                    <a:p>
                      <a:pPr marL="628650" marR="0" lvl="1" indent="-1841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射箭場</a:t>
                      </a:r>
                    </a:p>
                    <a:p>
                      <a:pPr marL="628650" marR="0" lvl="1" indent="-1841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各式球場</a:t>
                      </a:r>
                    </a:p>
                    <a:p>
                      <a:pPr marL="628650" marR="0" lvl="1" indent="-1841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室內遊樂設施</a:t>
                      </a:r>
                    </a:p>
                    <a:p>
                      <a:pPr marL="628650" marR="0" lvl="1" indent="-1841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郵電服務設施</a:t>
                      </a:r>
                    </a:p>
                    <a:p>
                      <a:pPr marL="628650" marR="0" lvl="1" indent="-1841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旅行服務設施</a:t>
                      </a:r>
                    </a:p>
                    <a:p>
                      <a:pPr marL="628650" marR="0" lvl="1" indent="-1841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高爾夫球練習場</a:t>
                      </a:r>
                    </a:p>
                    <a:p>
                      <a:pPr marL="628650" marR="0" lvl="1" indent="-1841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其他經中央主管機關核准與觀光旅館有關之附屬設備。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90000"/>
                        </a:lnSpc>
                        <a:spcBef>
                          <a:spcPct val="20000"/>
                        </a:spcBef>
                        <a:spcAft>
                          <a:spcPct val="0"/>
                        </a:spcAft>
                        <a:buClrTx/>
                        <a:buSzTx/>
                        <a:buFontTx/>
                        <a:buChar char="•"/>
                        <a:tabLst/>
                      </a:pPr>
                      <a:r>
                        <a:rPr kumimoji="1" lang="zh-TW" altLang="en-US" sz="1800" b="1" i="0" u="none" strike="noStrike" cap="none" normalizeH="0" baseline="0" smtClean="0">
                          <a:ln>
                            <a:noFill/>
                          </a:ln>
                          <a:solidFill>
                            <a:srgbClr val="006699"/>
                          </a:solidFill>
                          <a:effectLst/>
                          <a:latin typeface="Times New Roman" pitchFamily="18" charset="0"/>
                          <a:ea typeface="華康中黑體" pitchFamily="49" charset="-120"/>
                        </a:rPr>
                        <a:t>餐廳、會議場所、咖啡廳、酒吧（飲酒間）、</a:t>
                      </a:r>
                      <a:r>
                        <a:rPr kumimoji="1" lang="zh-TW" altLang="en-US" sz="1800" b="1" i="0" u="none" strike="noStrike" cap="none" normalizeH="0" baseline="0" smtClean="0">
                          <a:ln>
                            <a:noFill/>
                          </a:ln>
                          <a:solidFill>
                            <a:srgbClr val="CC0066"/>
                          </a:solidFill>
                          <a:effectLst/>
                          <a:latin typeface="Times New Roman" pitchFamily="18" charset="0"/>
                          <a:ea typeface="華康中黑體" pitchFamily="49" charset="-120"/>
                        </a:rPr>
                        <a:t>宴會廳</a:t>
                      </a:r>
                      <a:r>
                        <a:rPr kumimoji="1" lang="zh-TW" altLang="en-US" sz="1800" b="1" i="0" u="none" strike="noStrike" cap="none" normalizeH="0" baseline="0" smtClean="0">
                          <a:ln>
                            <a:noFill/>
                          </a:ln>
                          <a:solidFill>
                            <a:srgbClr val="006699"/>
                          </a:solidFill>
                          <a:effectLst/>
                          <a:latin typeface="Times New Roman" pitchFamily="18" charset="0"/>
                          <a:ea typeface="華康中黑體" pitchFamily="49" charset="-120"/>
                        </a:rPr>
                        <a:t> </a:t>
                      </a:r>
                      <a:r>
                        <a:rPr kumimoji="1" lang="zh-TW" altLang="en-US" sz="1800" b="1" i="0" u="none" strike="noStrike" cap="none" normalizeH="0" baseline="0" smtClean="0">
                          <a:ln>
                            <a:noFill/>
                          </a:ln>
                          <a:solidFill>
                            <a:srgbClr val="CC0066"/>
                          </a:solidFill>
                          <a:effectLst/>
                          <a:latin typeface="Times New Roman" pitchFamily="18" charset="0"/>
                          <a:ea typeface="華康中黑體" pitchFamily="49" charset="-120"/>
                        </a:rPr>
                        <a:t>、健身房、商店、</a:t>
                      </a:r>
                      <a:r>
                        <a:rPr kumimoji="1" lang="zh-TW" altLang="en-US" sz="1800" b="1" i="0" u="none" strike="noStrike" cap="none" normalizeH="0" baseline="0" smtClean="0">
                          <a:ln>
                            <a:noFill/>
                          </a:ln>
                          <a:solidFill>
                            <a:srgbClr val="006699"/>
                          </a:solidFill>
                          <a:effectLst/>
                          <a:latin typeface="Times New Roman" pitchFamily="18" charset="0"/>
                          <a:ea typeface="華康中黑體" pitchFamily="49" charset="-120"/>
                        </a:rPr>
                        <a:t>貴重物品保管專櫃</a:t>
                      </a:r>
                      <a:r>
                        <a:rPr kumimoji="1" lang="zh-TW" altLang="en-US" sz="1800" b="1" i="0" u="none" strike="noStrike" cap="none" normalizeH="0" baseline="0" smtClean="0">
                          <a:ln>
                            <a:noFill/>
                          </a:ln>
                          <a:solidFill>
                            <a:srgbClr val="CC0066"/>
                          </a:solidFill>
                          <a:effectLst/>
                          <a:latin typeface="Times New Roman" pitchFamily="18" charset="0"/>
                          <a:ea typeface="華康中黑體" pitchFamily="49" charset="-120"/>
                        </a:rPr>
                        <a:t>、衛星</a:t>
                      </a:r>
                      <a:r>
                        <a:rPr kumimoji="1" lang="zh-TW" altLang="en-US" sz="1800" b="1" i="0" u="none" strike="noStrike" cap="none" normalizeH="0" baseline="0" smtClean="0">
                          <a:ln>
                            <a:noFill/>
                          </a:ln>
                          <a:solidFill>
                            <a:srgbClr val="006699"/>
                          </a:solidFill>
                          <a:effectLst/>
                          <a:latin typeface="Times New Roman" pitchFamily="18" charset="0"/>
                          <a:ea typeface="華康中黑體" pitchFamily="49" charset="-120"/>
                        </a:rPr>
                        <a:t>節目收視設備</a:t>
                      </a:r>
                    </a:p>
                    <a:p>
                      <a:pPr marL="176213" marR="0" lvl="0" indent="-176213" algn="l" defTabSz="914400" rtl="0" eaLnBrk="1" fontAlgn="base" latinLnBrk="0" hangingPunct="1">
                        <a:lnSpc>
                          <a:spcPct val="90000"/>
                        </a:lnSpc>
                        <a:spcBef>
                          <a:spcPct val="20000"/>
                        </a:spcBef>
                        <a:spcAft>
                          <a:spcPct val="0"/>
                        </a:spcAft>
                        <a:buClrTx/>
                        <a:buSzTx/>
                        <a:buFontTx/>
                        <a:buChar char="•"/>
                        <a:tabLst/>
                      </a:pPr>
                      <a:r>
                        <a:rPr kumimoji="1" lang="zh-TW" altLang="en-US" sz="1800" b="1" i="0" u="none" strike="noStrike" cap="none" normalizeH="0" baseline="0" smtClean="0">
                          <a:ln>
                            <a:noFill/>
                          </a:ln>
                          <a:solidFill>
                            <a:srgbClr val="006699"/>
                          </a:solidFill>
                          <a:effectLst/>
                          <a:latin typeface="Times New Roman" pitchFamily="18" charset="0"/>
                          <a:ea typeface="華康中黑體" pitchFamily="49" charset="-120"/>
                        </a:rPr>
                        <a:t>得酌設下列 附屬設備：</a:t>
                      </a:r>
                    </a:p>
                    <a:p>
                      <a:pPr marL="628650" marR="0" lvl="1" indent="-2730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夜總會。</a:t>
                      </a:r>
                    </a:p>
                    <a:p>
                      <a:pPr marL="628650" marR="0" lvl="1" indent="-2730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三溫暖</a:t>
                      </a:r>
                    </a:p>
                    <a:p>
                      <a:pPr marL="628650" marR="0" lvl="1" indent="-2730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游泳池</a:t>
                      </a:r>
                    </a:p>
                    <a:p>
                      <a:pPr marL="628650" marR="0" lvl="1" indent="-2730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洗衣間</a:t>
                      </a:r>
                    </a:p>
                    <a:p>
                      <a:pPr marL="628650" marR="0" lvl="1" indent="-2730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美容室</a:t>
                      </a:r>
                    </a:p>
                    <a:p>
                      <a:pPr marL="628650" marR="0" lvl="1" indent="-2730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理髮室</a:t>
                      </a:r>
                    </a:p>
                    <a:p>
                      <a:pPr marL="628650" marR="0" lvl="1" indent="-2730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射箭場</a:t>
                      </a:r>
                    </a:p>
                    <a:p>
                      <a:pPr marL="628650" marR="0" lvl="1" indent="-2730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各式球場</a:t>
                      </a:r>
                    </a:p>
                    <a:p>
                      <a:pPr marL="628650" marR="0" lvl="1" indent="-2730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室內遊樂設施</a:t>
                      </a:r>
                    </a:p>
                    <a:p>
                      <a:pPr marL="628650" marR="0" lvl="1" indent="-2730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郵電服務設施</a:t>
                      </a:r>
                    </a:p>
                    <a:p>
                      <a:pPr marL="628650" marR="0" lvl="1" indent="-2730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旅行服務設施</a:t>
                      </a:r>
                    </a:p>
                    <a:p>
                      <a:pPr marL="628650" marR="0" lvl="1" indent="-2730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高爾夫球練習場</a:t>
                      </a:r>
                    </a:p>
                    <a:p>
                      <a:pPr marL="628650" marR="0" lvl="1" indent="-273050" algn="l" defTabSz="914400" rtl="0" eaLnBrk="1" fontAlgn="base" latinLnBrk="0" hangingPunct="1">
                        <a:lnSpc>
                          <a:spcPct val="90000"/>
                        </a:lnSpc>
                        <a:spcBef>
                          <a:spcPct val="20000"/>
                        </a:spcBef>
                        <a:spcAft>
                          <a:spcPct val="0"/>
                        </a:spcAft>
                        <a:buClrTx/>
                        <a:buSzTx/>
                        <a:buFontTx/>
                        <a:buAutoNum type="arabicPeriod"/>
                        <a:tabLst/>
                      </a:pPr>
                      <a:r>
                        <a:rPr kumimoji="1" lang="zh-TW" altLang="en-US" sz="1800" b="1" i="0" u="none" strike="noStrike" cap="none" normalizeH="0" baseline="0" smtClean="0">
                          <a:ln>
                            <a:noFill/>
                          </a:ln>
                          <a:solidFill>
                            <a:srgbClr val="008000"/>
                          </a:solidFill>
                          <a:effectLst/>
                          <a:latin typeface="Times New Roman" pitchFamily="18" charset="0"/>
                          <a:ea typeface="華康中黑體" pitchFamily="49" charset="-120"/>
                        </a:rPr>
                        <a:t>其他經中央主管機關核准與觀光旅館有關之附屬設備。 </a:t>
                      </a:r>
                    </a:p>
                    <a:p>
                      <a:pPr marL="176213" marR="0" lvl="0" indent="-176213" algn="l" defTabSz="914400" rtl="0" eaLnBrk="1" fontAlgn="base" latinLnBrk="0" hangingPunct="1">
                        <a:lnSpc>
                          <a:spcPct val="90000"/>
                        </a:lnSpc>
                        <a:spcBef>
                          <a:spcPct val="20000"/>
                        </a:spcBef>
                        <a:spcAft>
                          <a:spcPct val="0"/>
                        </a:spcAft>
                        <a:buClrTx/>
                        <a:buSzTx/>
                        <a:buFontTx/>
                        <a:buNone/>
                        <a:tabLst/>
                      </a:pPr>
                      <a:endParaRPr kumimoji="1" lang="zh-TW" altLang="en-US" sz="2000" b="1" i="0" u="none" strike="noStrike" cap="none" normalizeH="0" baseline="0" smtClean="0">
                        <a:ln>
                          <a:noFill/>
                        </a:ln>
                        <a:solidFill>
                          <a:srgbClr val="006699"/>
                        </a:solidFill>
                        <a:effectLst/>
                        <a:latin typeface="Times New Roman" pitchFamily="18" charset="0"/>
                        <a:ea typeface="華康中黑體" pitchFamily="49" charset="-120"/>
                      </a:endParaRPr>
                    </a:p>
                    <a:p>
                      <a:pPr marL="176213" marR="0" lvl="0" indent="-176213" algn="l" defTabSz="914400" rtl="0" eaLnBrk="1" fontAlgn="base" latinLnBrk="0" hangingPunct="1">
                        <a:lnSpc>
                          <a:spcPct val="90000"/>
                        </a:lnSpc>
                        <a:spcBef>
                          <a:spcPct val="20000"/>
                        </a:spcBef>
                        <a:spcAft>
                          <a:spcPct val="0"/>
                        </a:spcAft>
                        <a:buClrTx/>
                        <a:buSzTx/>
                        <a:buFontTx/>
                        <a:buNone/>
                        <a:tabLst/>
                      </a:pPr>
                      <a:endParaRPr kumimoji="1" lang="en-US" altLang="zh-TW" sz="2000" b="1" i="0" u="none" strike="noStrike" cap="none" normalizeH="0" baseline="0" smtClean="0">
                        <a:ln>
                          <a:noFill/>
                        </a:ln>
                        <a:solidFill>
                          <a:srgbClr val="006699"/>
                        </a:solidFill>
                        <a:effectLst/>
                        <a:latin typeface="Times New Roman" pitchFamily="18" charset="0"/>
                        <a:ea typeface="華康中黑體" pitchFamily="49"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0BA5C607-09FF-4E16-A74C-BF3D8BEC8D24}" type="slidenum">
              <a:rPr lang="en-US" altLang="zh-TW"/>
              <a:pPr/>
              <a:t>28</a:t>
            </a:fld>
            <a:endParaRPr lang="en-US" altLang="zh-TW"/>
          </a:p>
        </p:txBody>
      </p:sp>
      <p:sp>
        <p:nvSpPr>
          <p:cNvPr id="182276" name="Rectangle 4"/>
          <p:cNvSpPr>
            <a:spLocks noGrp="1" noChangeArrowheads="1"/>
          </p:cNvSpPr>
          <p:nvPr>
            <p:ph type="ctrTitle"/>
          </p:nvPr>
        </p:nvSpPr>
        <p:spPr/>
        <p:txBody>
          <a:bodyPr/>
          <a:lstStyle/>
          <a:p>
            <a:r>
              <a:rPr lang="zh-TW" altLang="en-US"/>
              <a:t>旅館的分類</a:t>
            </a:r>
          </a:p>
        </p:txBody>
      </p:sp>
      <p:sp>
        <p:nvSpPr>
          <p:cNvPr id="182277" name="Rectangle 5"/>
          <p:cNvSpPr>
            <a:spLocks noGrp="1" noChangeArrowheads="1"/>
          </p:cNvSpPr>
          <p:nvPr>
            <p:ph type="subTitle" idx="1"/>
          </p:nvPr>
        </p:nvSpPr>
        <p:spPr/>
        <p:txBody>
          <a:bodyPr/>
          <a:lstStyle/>
          <a:p>
            <a:endParaRPr lang="zh-TW" altLang="zh-TW"/>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8AC91778-A37F-4C30-91BC-281FC0E48A0D}" type="slidenum">
              <a:rPr lang="en-US" altLang="zh-TW"/>
              <a:pPr/>
              <a:t>29</a:t>
            </a:fld>
            <a:endParaRPr lang="en-US" altLang="zh-TW"/>
          </a:p>
        </p:txBody>
      </p:sp>
      <p:sp>
        <p:nvSpPr>
          <p:cNvPr id="203778" name="Rectangle 2"/>
          <p:cNvSpPr>
            <a:spLocks noGrp="1" noChangeArrowheads="1"/>
          </p:cNvSpPr>
          <p:nvPr>
            <p:ph type="title"/>
          </p:nvPr>
        </p:nvSpPr>
        <p:spPr>
          <a:xfrm>
            <a:off x="457200" y="260350"/>
            <a:ext cx="8229600" cy="647700"/>
          </a:xfrm>
        </p:spPr>
        <p:txBody>
          <a:bodyPr/>
          <a:lstStyle/>
          <a:p>
            <a:r>
              <a:rPr lang="zh-TW" altLang="en-US" sz="3600"/>
              <a:t>住宿設施的分類與分級</a:t>
            </a:r>
          </a:p>
        </p:txBody>
      </p:sp>
      <p:sp>
        <p:nvSpPr>
          <p:cNvPr id="203779" name="Rectangle 3"/>
          <p:cNvSpPr>
            <a:spLocks noGrp="1" noChangeArrowheads="1"/>
          </p:cNvSpPr>
          <p:nvPr>
            <p:ph type="body" idx="1"/>
          </p:nvPr>
        </p:nvSpPr>
        <p:spPr>
          <a:xfrm>
            <a:off x="457200" y="1125538"/>
            <a:ext cx="8229600" cy="5472112"/>
          </a:xfrm>
        </p:spPr>
        <p:txBody>
          <a:bodyPr/>
          <a:lstStyle/>
          <a:p>
            <a:pPr marL="533400" indent="-533400">
              <a:lnSpc>
                <a:spcPct val="90000"/>
              </a:lnSpc>
            </a:pPr>
            <a:r>
              <a:rPr lang="en-US" altLang="zh-TW" sz="2800"/>
              <a:t>OCED (</a:t>
            </a:r>
            <a:r>
              <a:rPr lang="zh-TW" altLang="en-US" sz="2800"/>
              <a:t>經濟合作發展協會</a:t>
            </a:r>
            <a:r>
              <a:rPr lang="en-US" altLang="zh-TW" sz="2800"/>
              <a:t>)</a:t>
            </a:r>
            <a:r>
              <a:rPr lang="zh-TW" altLang="en-US" sz="2800"/>
              <a:t>分類，共</a:t>
            </a:r>
            <a:r>
              <a:rPr lang="en-US" altLang="zh-TW" sz="2800"/>
              <a:t>10</a:t>
            </a:r>
            <a:r>
              <a:rPr lang="zh-TW" altLang="en-US" sz="2800"/>
              <a:t>類 </a:t>
            </a:r>
          </a:p>
          <a:p>
            <a:pPr marL="533400" indent="-533400">
              <a:lnSpc>
                <a:spcPct val="90000"/>
              </a:lnSpc>
              <a:buFont typeface="Wingdings" pitchFamily="2" charset="2"/>
              <a:buAutoNum type="arabicPeriod"/>
            </a:pPr>
            <a:r>
              <a:rPr lang="zh-TW" altLang="en-US" sz="2800"/>
              <a:t>旅館 </a:t>
            </a:r>
          </a:p>
          <a:p>
            <a:pPr marL="914400" lvl="1" indent="-457200">
              <a:lnSpc>
                <a:spcPct val="90000"/>
              </a:lnSpc>
            </a:pPr>
            <a:r>
              <a:rPr lang="zh-TW" altLang="en-US" sz="2400"/>
              <a:t>又可依經營性質不同分為商務旅館、度假旅館等數類．．．．。</a:t>
            </a:r>
          </a:p>
          <a:p>
            <a:pPr marL="533400" indent="-533400">
              <a:lnSpc>
                <a:spcPct val="90000"/>
              </a:lnSpc>
              <a:buFont typeface="Wingdings" pitchFamily="2" charset="2"/>
              <a:buAutoNum type="arabicPeriod"/>
            </a:pPr>
            <a:r>
              <a:rPr lang="zh-TW" altLang="en-US" sz="2800"/>
              <a:t>汽車旅館</a:t>
            </a:r>
          </a:p>
          <a:p>
            <a:pPr marL="914400" lvl="1" indent="-457200">
              <a:lnSpc>
                <a:spcPct val="90000"/>
              </a:lnSpc>
            </a:pPr>
            <a:r>
              <a:rPr lang="zh-TW" altLang="en-US" sz="2400"/>
              <a:t>地點：公路沿線</a:t>
            </a:r>
          </a:p>
          <a:p>
            <a:pPr marL="914400" lvl="1" indent="-457200">
              <a:lnSpc>
                <a:spcPct val="90000"/>
              </a:lnSpc>
            </a:pPr>
            <a:r>
              <a:rPr lang="zh-TW" altLang="en-US" sz="2400"/>
              <a:t>對象：駕車旅客</a:t>
            </a:r>
          </a:p>
          <a:p>
            <a:pPr marL="914400" lvl="1" indent="-457200">
              <a:lnSpc>
                <a:spcPct val="90000"/>
              </a:lnSpc>
            </a:pPr>
            <a:r>
              <a:rPr lang="zh-TW" altLang="en-US" sz="2400"/>
              <a:t>服務內容：便利的停車場及簡單的住宿設備</a:t>
            </a:r>
          </a:p>
          <a:p>
            <a:pPr marL="533400" indent="-533400">
              <a:lnSpc>
                <a:spcPct val="90000"/>
              </a:lnSpc>
              <a:buFont typeface="Wingdings" pitchFamily="2" charset="2"/>
              <a:buAutoNum type="arabicPeriod"/>
            </a:pPr>
            <a:r>
              <a:rPr lang="zh-TW" altLang="en-US" sz="2800"/>
              <a:t>客棧 </a:t>
            </a:r>
            <a:r>
              <a:rPr lang="en-US" altLang="zh-TW" sz="2800"/>
              <a:t>Inn</a:t>
            </a:r>
          </a:p>
          <a:p>
            <a:pPr marL="914400" lvl="1" indent="-457200">
              <a:lnSpc>
                <a:spcPct val="90000"/>
              </a:lnSpc>
            </a:pPr>
            <a:r>
              <a:rPr lang="zh-TW" altLang="en-US" sz="2400"/>
              <a:t>地點：都市郊區</a:t>
            </a:r>
            <a:r>
              <a:rPr lang="en-US" altLang="zh-TW" sz="2400"/>
              <a:t>(</a:t>
            </a:r>
            <a:r>
              <a:rPr lang="zh-TW" altLang="en-US" sz="2400"/>
              <a:t>特別在歐洲</a:t>
            </a:r>
            <a:r>
              <a:rPr lang="en-US" altLang="zh-TW" sz="2400"/>
              <a:t>)</a:t>
            </a:r>
          </a:p>
          <a:p>
            <a:pPr marL="914400" lvl="1" indent="-457200">
              <a:lnSpc>
                <a:spcPct val="90000"/>
              </a:lnSpc>
            </a:pPr>
            <a:r>
              <a:rPr lang="zh-TW" altLang="en-US" sz="2400"/>
              <a:t>對象：旅客中途歇腳</a:t>
            </a:r>
          </a:p>
          <a:p>
            <a:pPr marL="914400" lvl="1" indent="-457200">
              <a:lnSpc>
                <a:spcPct val="90000"/>
              </a:lnSpc>
            </a:pPr>
            <a:r>
              <a:rPr lang="zh-TW" altLang="en-US" sz="2400"/>
              <a:t>服務內容：房數不多</a:t>
            </a:r>
            <a:r>
              <a:rPr lang="zh-TW" altLang="zh-TW" sz="2400"/>
              <a:t>，</a:t>
            </a:r>
            <a:r>
              <a:rPr lang="zh-TW" altLang="en-US" sz="2400"/>
              <a:t>餐食以套餐</a:t>
            </a:r>
            <a:r>
              <a:rPr lang="en-US" altLang="zh-TW" sz="2400"/>
              <a:t>(set menu)</a:t>
            </a:r>
            <a:r>
              <a:rPr lang="zh-TW" altLang="en-US" sz="2400"/>
              <a:t>為主</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36B2867F-63F4-4AF9-83E0-4E7408263946}" type="slidenum">
              <a:rPr lang="en-US" altLang="zh-TW"/>
              <a:pPr/>
              <a:t>3</a:t>
            </a:fld>
            <a:endParaRPr lang="en-US" altLang="zh-TW"/>
          </a:p>
        </p:txBody>
      </p:sp>
      <p:sp>
        <p:nvSpPr>
          <p:cNvPr id="82948" name="Rectangle 4"/>
          <p:cNvSpPr>
            <a:spLocks noGrp="1" noChangeArrowheads="1"/>
          </p:cNvSpPr>
          <p:nvPr>
            <p:ph type="title"/>
          </p:nvPr>
        </p:nvSpPr>
        <p:spPr/>
        <p:txBody>
          <a:bodyPr/>
          <a:lstStyle/>
          <a:p>
            <a:r>
              <a:rPr lang="zh-TW" altLang="en-US" sz="3600"/>
              <a:t>旅館概說</a:t>
            </a:r>
          </a:p>
        </p:txBody>
      </p:sp>
      <p:sp>
        <p:nvSpPr>
          <p:cNvPr id="82949" name="Rectangle 5"/>
          <p:cNvSpPr>
            <a:spLocks noGrp="1" noChangeArrowheads="1"/>
          </p:cNvSpPr>
          <p:nvPr>
            <p:ph type="body" idx="1"/>
          </p:nvPr>
        </p:nvSpPr>
        <p:spPr/>
        <p:txBody>
          <a:bodyPr/>
          <a:lstStyle/>
          <a:p>
            <a:r>
              <a:rPr lang="zh-TW" altLang="en-US"/>
              <a:t>旅行者家外之家，渡假者世外桃源，城中之城，文化櫥窗，國民外交的聯誼所，社會的活動中心。</a:t>
            </a:r>
          </a:p>
          <a:p>
            <a:r>
              <a:rPr lang="zh-TW" altLang="en-US"/>
              <a:t>綜合藝術的企業</a:t>
            </a:r>
          </a:p>
          <a:p>
            <a:r>
              <a:rPr lang="zh-TW" altLang="en-US"/>
              <a:t>旅館 </a:t>
            </a:r>
            <a:r>
              <a:rPr lang="en-US" altLang="zh-TW"/>
              <a:t>vs. </a:t>
            </a:r>
            <a:r>
              <a:rPr lang="zh-TW" altLang="en-US"/>
              <a:t>戲台</a:t>
            </a:r>
          </a:p>
          <a:p>
            <a:r>
              <a:rPr lang="zh-TW" altLang="en-US"/>
              <a:t>旅館 </a:t>
            </a:r>
            <a:r>
              <a:rPr lang="en-US" altLang="zh-TW"/>
              <a:t>vs. </a:t>
            </a:r>
            <a:r>
              <a:rPr lang="zh-TW" altLang="en-US"/>
              <a:t>教會</a:t>
            </a:r>
          </a:p>
          <a:p>
            <a:r>
              <a:rPr lang="zh-TW" altLang="en-US"/>
              <a:t>為大眾提供餐飲、住宿以及其他附屬的各種服務，以營利為目的的公共設施。</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52765E4C-2953-485C-A1DF-50C70A88E439}" type="slidenum">
              <a:rPr lang="en-US" altLang="zh-TW"/>
              <a:pPr/>
              <a:t>30</a:t>
            </a:fld>
            <a:endParaRPr lang="en-US" altLang="zh-TW"/>
          </a:p>
        </p:txBody>
      </p:sp>
      <p:sp>
        <p:nvSpPr>
          <p:cNvPr id="204802" name="Rectangle 2"/>
          <p:cNvSpPr>
            <a:spLocks noGrp="1" noChangeArrowheads="1"/>
          </p:cNvSpPr>
          <p:nvPr>
            <p:ph type="title"/>
          </p:nvPr>
        </p:nvSpPr>
        <p:spPr/>
        <p:txBody>
          <a:bodyPr/>
          <a:lstStyle/>
          <a:p>
            <a:endParaRPr lang="zh-TW" altLang="zh-TW"/>
          </a:p>
        </p:txBody>
      </p:sp>
      <p:sp>
        <p:nvSpPr>
          <p:cNvPr id="204803" name="Rectangle 3"/>
          <p:cNvSpPr>
            <a:spLocks noGrp="1" noChangeArrowheads="1"/>
          </p:cNvSpPr>
          <p:nvPr>
            <p:ph type="body" idx="1"/>
          </p:nvPr>
        </p:nvSpPr>
        <p:spPr>
          <a:xfrm>
            <a:off x="250825" y="549275"/>
            <a:ext cx="8642350" cy="6048375"/>
          </a:xfrm>
        </p:spPr>
        <p:txBody>
          <a:bodyPr/>
          <a:lstStyle/>
          <a:p>
            <a:pPr marL="609600" indent="-609600">
              <a:lnSpc>
                <a:spcPct val="90000"/>
              </a:lnSpc>
              <a:buFont typeface="Wingdings" pitchFamily="2" charset="2"/>
              <a:buAutoNum type="arabicPeriod" startAt="4"/>
            </a:pPr>
            <a:r>
              <a:rPr lang="zh-TW" altLang="en-US" sz="2400"/>
              <a:t>民宿</a:t>
            </a:r>
            <a:r>
              <a:rPr lang="en-US" altLang="zh-TW" sz="2400"/>
              <a:t>B&amp;B</a:t>
            </a:r>
          </a:p>
          <a:p>
            <a:pPr marL="990600" lvl="1" indent="-533400">
              <a:lnSpc>
                <a:spcPct val="90000"/>
              </a:lnSpc>
            </a:pPr>
            <a:r>
              <a:rPr lang="zh-TW" altLang="en-US" sz="2000"/>
              <a:t>地點：都市郊區或鄉間</a:t>
            </a:r>
            <a:r>
              <a:rPr lang="en-US" altLang="zh-TW" sz="2000"/>
              <a:t>(</a:t>
            </a:r>
            <a:r>
              <a:rPr lang="zh-TW" altLang="en-US" sz="2000"/>
              <a:t>最早起源於英國，流行到全世界）</a:t>
            </a:r>
          </a:p>
          <a:p>
            <a:pPr marL="990600" lvl="1" indent="-533400">
              <a:lnSpc>
                <a:spcPct val="90000"/>
              </a:lnSpc>
            </a:pPr>
            <a:r>
              <a:rPr lang="zh-TW" altLang="en-US" sz="2000"/>
              <a:t>對象：不限（自助旅行者居多）</a:t>
            </a:r>
          </a:p>
          <a:p>
            <a:pPr marL="990600" lvl="1" indent="-533400">
              <a:lnSpc>
                <a:spcPct val="90000"/>
              </a:lnSpc>
            </a:pPr>
            <a:r>
              <a:rPr lang="zh-TW" altLang="en-US" sz="2000"/>
              <a:t>服務內容：房數不多，提供早餐通常由主人烹飪</a:t>
            </a:r>
            <a:endParaRPr lang="zh-TW" altLang="en-US"/>
          </a:p>
          <a:p>
            <a:pPr marL="609600" indent="-609600">
              <a:lnSpc>
                <a:spcPct val="90000"/>
              </a:lnSpc>
              <a:buFont typeface="Wingdings" pitchFamily="2" charset="2"/>
              <a:buAutoNum type="arabicPeriod" startAt="4"/>
            </a:pPr>
            <a:r>
              <a:rPr lang="zh-TW" altLang="en-US" sz="2400"/>
              <a:t>巴拉多 </a:t>
            </a:r>
            <a:r>
              <a:rPr lang="en-US" altLang="zh-TW" sz="2400"/>
              <a:t>Parador</a:t>
            </a:r>
          </a:p>
          <a:p>
            <a:pPr marL="990600" lvl="1" indent="-533400">
              <a:lnSpc>
                <a:spcPct val="90000"/>
              </a:lnSpc>
            </a:pPr>
            <a:r>
              <a:rPr lang="zh-TW" altLang="en-US" sz="2000"/>
              <a:t>地點：由政府或觀光機構將古老具有歷史意義的建築物改建旅館，修道院</a:t>
            </a:r>
            <a:r>
              <a:rPr lang="zh-TW" altLang="en-US" sz="2400"/>
              <a:t>、</a:t>
            </a:r>
            <a:r>
              <a:rPr lang="zh-TW" altLang="en-US" sz="2000"/>
              <a:t>教堂或城堡</a:t>
            </a:r>
            <a:r>
              <a:rPr lang="zh-TW" altLang="en-US" sz="2400"/>
              <a:t>。</a:t>
            </a:r>
            <a:endParaRPr lang="zh-TW" altLang="en-US" sz="2000"/>
          </a:p>
          <a:p>
            <a:pPr marL="990600" lvl="1" indent="-533400">
              <a:lnSpc>
                <a:spcPct val="90000"/>
              </a:lnSpc>
            </a:pPr>
            <a:r>
              <a:rPr lang="zh-TW" altLang="en-US" sz="2000"/>
              <a:t>對象：觀光客</a:t>
            </a:r>
          </a:p>
          <a:p>
            <a:pPr marL="990600" lvl="1" indent="-533400">
              <a:lnSpc>
                <a:spcPct val="90000"/>
              </a:lnSpc>
            </a:pPr>
            <a:r>
              <a:rPr lang="zh-TW" altLang="en-US" sz="2000"/>
              <a:t>服務內容：房間三餐體驗中古世紀文化藝術氣息</a:t>
            </a:r>
          </a:p>
          <a:p>
            <a:pPr marL="609600" indent="-609600">
              <a:lnSpc>
                <a:spcPct val="90000"/>
              </a:lnSpc>
              <a:buFont typeface="Wingdings" pitchFamily="2" charset="2"/>
              <a:buAutoNum type="arabicPeriod" startAt="6"/>
            </a:pPr>
            <a:r>
              <a:rPr lang="zh-TW" altLang="en-US" sz="2000"/>
              <a:t>青年旅社或青年之家</a:t>
            </a:r>
            <a:r>
              <a:rPr lang="en-US" altLang="zh-TW" sz="2000"/>
              <a:t>Youth Hotel</a:t>
            </a:r>
          </a:p>
          <a:p>
            <a:pPr marL="990600" lvl="1" indent="-533400">
              <a:lnSpc>
                <a:spcPct val="90000"/>
              </a:lnSpc>
            </a:pPr>
            <a:r>
              <a:rPr lang="zh-TW" altLang="en-US" sz="2000"/>
              <a:t>地點：城鎮郊區</a:t>
            </a:r>
          </a:p>
          <a:p>
            <a:pPr marL="990600" lvl="1" indent="-533400">
              <a:lnSpc>
                <a:spcPct val="90000"/>
              </a:lnSpc>
            </a:pPr>
            <a:r>
              <a:rPr lang="zh-TW" altLang="en-US" sz="2000"/>
              <a:t>對象：自助旅行青年</a:t>
            </a:r>
          </a:p>
          <a:p>
            <a:pPr marL="990600" lvl="1" indent="-533400">
              <a:lnSpc>
                <a:spcPct val="90000"/>
              </a:lnSpc>
            </a:pPr>
            <a:r>
              <a:rPr lang="zh-TW" altLang="en-US" sz="2000"/>
              <a:t>服務內容：簡單的住宿設備，通鋪式，共用衛浴</a:t>
            </a:r>
            <a:r>
              <a:rPr lang="zh-TW" altLang="en-US" sz="2400"/>
              <a:t>，</a:t>
            </a:r>
            <a:r>
              <a:rPr lang="zh-TW" altLang="en-US" sz="2000"/>
              <a:t>有廚房自行烹飪</a:t>
            </a:r>
          </a:p>
          <a:p>
            <a:pPr marL="609600" indent="-609600">
              <a:lnSpc>
                <a:spcPct val="90000"/>
              </a:lnSpc>
              <a:buFont typeface="Wingdings" pitchFamily="2" charset="2"/>
              <a:buAutoNum type="arabicPeriod" startAt="6"/>
            </a:pPr>
            <a:r>
              <a:rPr lang="zh-TW" altLang="en-US" sz="2000"/>
              <a:t>輪住式度假公寓</a:t>
            </a:r>
            <a:r>
              <a:rPr lang="en-US" altLang="zh-TW" sz="2000"/>
              <a:t>timeshare and resort condominium</a:t>
            </a:r>
          </a:p>
          <a:p>
            <a:pPr marL="990600" lvl="1" indent="-533400">
              <a:lnSpc>
                <a:spcPct val="90000"/>
              </a:lnSpc>
            </a:pPr>
            <a:r>
              <a:rPr lang="zh-TW" altLang="en-US" sz="2000"/>
              <a:t>地點：度假區域</a:t>
            </a:r>
          </a:p>
          <a:p>
            <a:pPr marL="990600" lvl="1" indent="-533400">
              <a:lnSpc>
                <a:spcPct val="90000"/>
              </a:lnSpc>
            </a:pPr>
            <a:r>
              <a:rPr lang="zh-TW" altLang="en-US" sz="2000"/>
              <a:t>對象：購買者及租用者（會員）</a:t>
            </a:r>
          </a:p>
          <a:p>
            <a:pPr marL="990600" lvl="1" indent="-533400">
              <a:lnSpc>
                <a:spcPct val="90000"/>
              </a:lnSpc>
            </a:pPr>
            <a:r>
              <a:rPr lang="zh-TW" altLang="en-US" sz="2000"/>
              <a:t>服務內容：住宿設備齊全，依需求調整住宿權利</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29C69B04-D848-40F5-8C75-18A2CD763267}" type="slidenum">
              <a:rPr lang="en-US" altLang="zh-TW"/>
              <a:pPr/>
              <a:t>31</a:t>
            </a:fld>
            <a:endParaRPr lang="en-US" altLang="zh-TW"/>
          </a:p>
        </p:txBody>
      </p:sp>
      <p:sp>
        <p:nvSpPr>
          <p:cNvPr id="205826" name="Rectangle 2"/>
          <p:cNvSpPr>
            <a:spLocks noGrp="1" noChangeArrowheads="1"/>
          </p:cNvSpPr>
          <p:nvPr>
            <p:ph type="title"/>
          </p:nvPr>
        </p:nvSpPr>
        <p:spPr/>
        <p:txBody>
          <a:bodyPr/>
          <a:lstStyle/>
          <a:p>
            <a:endParaRPr lang="zh-TW" altLang="zh-TW" sz="3600"/>
          </a:p>
        </p:txBody>
      </p:sp>
      <p:sp>
        <p:nvSpPr>
          <p:cNvPr id="205827" name="Rectangle 3"/>
          <p:cNvSpPr>
            <a:spLocks noGrp="1" noChangeArrowheads="1"/>
          </p:cNvSpPr>
          <p:nvPr>
            <p:ph type="body" idx="1"/>
          </p:nvPr>
        </p:nvSpPr>
        <p:spPr>
          <a:xfrm>
            <a:off x="457200" y="476250"/>
            <a:ext cx="8229600" cy="6121400"/>
          </a:xfrm>
        </p:spPr>
        <p:txBody>
          <a:bodyPr/>
          <a:lstStyle/>
          <a:p>
            <a:pPr marL="711200" indent="-711200">
              <a:buFont typeface="Wingdings" pitchFamily="2" charset="2"/>
              <a:buAutoNum type="arabicPeriod" startAt="8"/>
            </a:pPr>
            <a:r>
              <a:rPr lang="zh-TW" altLang="en-US" sz="2800"/>
              <a:t>營地住宿</a:t>
            </a:r>
            <a:r>
              <a:rPr lang="en-US" altLang="zh-TW" sz="2800"/>
              <a:t>CAMP</a:t>
            </a:r>
          </a:p>
          <a:p>
            <a:pPr marL="1066800" lvl="1" indent="-609600"/>
            <a:r>
              <a:rPr lang="zh-TW" altLang="en-US" sz="2400"/>
              <a:t>地點：公園及森林遊樂區</a:t>
            </a:r>
          </a:p>
          <a:p>
            <a:pPr marL="1066800" lvl="1" indent="-609600"/>
            <a:r>
              <a:rPr lang="zh-TW" altLang="en-US" sz="2400"/>
              <a:t>對象：露營觀光客</a:t>
            </a:r>
          </a:p>
          <a:p>
            <a:pPr marL="1066800" lvl="1" indent="-609600"/>
            <a:r>
              <a:rPr lang="zh-TW" altLang="en-US" sz="2400"/>
              <a:t>服務內容：提供營帳及周邊服務</a:t>
            </a:r>
          </a:p>
          <a:p>
            <a:pPr marL="711200" indent="-711200">
              <a:buFont typeface="Wingdings" pitchFamily="2" charset="2"/>
              <a:buAutoNum type="arabicPeriod" startAt="9"/>
            </a:pPr>
            <a:r>
              <a:rPr lang="zh-TW" altLang="en-US" sz="2800"/>
              <a:t>健康溫泉住宿</a:t>
            </a:r>
            <a:r>
              <a:rPr lang="en-US" altLang="zh-TW" sz="2800"/>
              <a:t>Health Spa</a:t>
            </a:r>
          </a:p>
          <a:p>
            <a:pPr marL="1066800" lvl="1" indent="-609600"/>
            <a:r>
              <a:rPr lang="zh-TW" altLang="en-US" sz="2400"/>
              <a:t>地點：溫泉度假區</a:t>
            </a:r>
          </a:p>
          <a:p>
            <a:pPr marL="1066800" lvl="1" indent="-609600"/>
            <a:r>
              <a:rPr lang="zh-TW" altLang="en-US" sz="2400"/>
              <a:t>對象：追求健康和恢復元氣之消費者</a:t>
            </a:r>
          </a:p>
          <a:p>
            <a:pPr marL="1066800" lvl="1" indent="-609600"/>
            <a:r>
              <a:rPr lang="zh-TW" altLang="en-US" sz="2400"/>
              <a:t>服務內容：設備豪華</a:t>
            </a:r>
            <a:r>
              <a:rPr lang="zh-TW" altLang="zh-TW" sz="2400"/>
              <a:t>，</a:t>
            </a:r>
            <a:r>
              <a:rPr lang="zh-TW" altLang="en-US" sz="2400"/>
              <a:t>提供周邊服務</a:t>
            </a:r>
          </a:p>
          <a:p>
            <a:pPr marL="711200" indent="-711200">
              <a:buFont typeface="Wingdings" pitchFamily="2" charset="2"/>
              <a:buAutoNum type="arabicPeriod" startAt="10"/>
            </a:pPr>
            <a:r>
              <a:rPr lang="zh-TW" altLang="en-US" sz="2800"/>
              <a:t>私人住宅 </a:t>
            </a:r>
            <a:r>
              <a:rPr lang="en-US" altLang="zh-TW" sz="2800"/>
              <a:t>Private House, home stay</a:t>
            </a:r>
          </a:p>
          <a:p>
            <a:pPr marL="1066800" lvl="1" indent="-609600"/>
            <a:r>
              <a:rPr lang="zh-TW" altLang="en-US" sz="2400"/>
              <a:t>地點：私人住宅，通常為交通方便的區域　</a:t>
            </a:r>
          </a:p>
          <a:p>
            <a:pPr marL="1066800" lvl="1" indent="-609600"/>
            <a:r>
              <a:rPr lang="zh-TW" altLang="en-US" sz="2400"/>
              <a:t>對象：海外遊學學生、學習語言學生</a:t>
            </a:r>
          </a:p>
          <a:p>
            <a:pPr marL="1066800" lvl="1" indent="-609600"/>
            <a:r>
              <a:rPr lang="zh-TW" altLang="en-US" sz="2400"/>
              <a:t>服務內容：一般家庭的住宿設備，以增加學習語言機會促進對當地文化認識為主要目的。</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01CB45AE-A963-4424-BB93-CF59A224C37B}" type="slidenum">
              <a:rPr lang="en-US" altLang="zh-TW"/>
              <a:pPr/>
              <a:t>32</a:t>
            </a:fld>
            <a:endParaRPr lang="en-US" altLang="zh-TW"/>
          </a:p>
        </p:txBody>
      </p:sp>
      <p:sp>
        <p:nvSpPr>
          <p:cNvPr id="206850" name="Rectangle 2"/>
          <p:cNvSpPr>
            <a:spLocks noGrp="1" noChangeArrowheads="1"/>
          </p:cNvSpPr>
          <p:nvPr>
            <p:ph type="title"/>
          </p:nvPr>
        </p:nvSpPr>
        <p:spPr>
          <a:xfrm>
            <a:off x="468313" y="333375"/>
            <a:ext cx="8229600" cy="595313"/>
          </a:xfrm>
        </p:spPr>
        <p:txBody>
          <a:bodyPr/>
          <a:lstStyle/>
          <a:p>
            <a:r>
              <a:rPr lang="zh-TW" altLang="en-US" sz="3600"/>
              <a:t>旅館 </a:t>
            </a:r>
          </a:p>
        </p:txBody>
      </p:sp>
      <p:sp>
        <p:nvSpPr>
          <p:cNvPr id="206851" name="Rectangle 3"/>
          <p:cNvSpPr>
            <a:spLocks noGrp="1" noChangeArrowheads="1"/>
          </p:cNvSpPr>
          <p:nvPr>
            <p:ph type="body" idx="1"/>
          </p:nvPr>
        </p:nvSpPr>
        <p:spPr>
          <a:xfrm>
            <a:off x="457200" y="1052513"/>
            <a:ext cx="8229600" cy="5545137"/>
          </a:xfrm>
        </p:spPr>
        <p:txBody>
          <a:bodyPr/>
          <a:lstStyle/>
          <a:p>
            <a:pPr marL="609600" indent="-609600"/>
            <a:r>
              <a:rPr lang="zh-TW" altLang="en-US"/>
              <a:t>旅館依地點、功能、住宿對象、經營方式又可分為</a:t>
            </a:r>
          </a:p>
          <a:p>
            <a:pPr marL="1371600" lvl="2" indent="-457200">
              <a:buFont typeface="Wingdings" pitchFamily="2" charset="2"/>
              <a:buAutoNum type="circleNumWdWhitePlain"/>
            </a:pPr>
            <a:r>
              <a:rPr lang="zh-TW" altLang="en-US" sz="2800"/>
              <a:t>商務旅館　</a:t>
            </a:r>
            <a:r>
              <a:rPr lang="en-US" altLang="zh-TW" sz="2800"/>
              <a:t>commercial hotel</a:t>
            </a:r>
          </a:p>
          <a:p>
            <a:pPr marL="1371600" lvl="2" indent="-457200">
              <a:buFont typeface="Wingdings" pitchFamily="2" charset="2"/>
              <a:buAutoNum type="circleNumWdWhitePlain"/>
            </a:pPr>
            <a:r>
              <a:rPr lang="zh-TW" altLang="en-US" sz="2800"/>
              <a:t>機場旅館  </a:t>
            </a:r>
            <a:r>
              <a:rPr lang="en-US" altLang="zh-TW" sz="2800"/>
              <a:t>airport hotel</a:t>
            </a:r>
          </a:p>
          <a:p>
            <a:pPr marL="1371600" lvl="2" indent="-457200">
              <a:buFont typeface="Wingdings" pitchFamily="2" charset="2"/>
              <a:buAutoNum type="circleNumWdWhitePlain"/>
            </a:pPr>
            <a:r>
              <a:rPr lang="zh-TW" altLang="en-US" sz="2800"/>
              <a:t>會議中心旅館 </a:t>
            </a:r>
            <a:r>
              <a:rPr lang="en-US" altLang="zh-TW" sz="2800"/>
              <a:t>convention hotel</a:t>
            </a:r>
          </a:p>
          <a:p>
            <a:pPr marL="1371600" lvl="2" indent="-457200">
              <a:buFont typeface="Wingdings" pitchFamily="2" charset="2"/>
              <a:buAutoNum type="circleNumWdWhitePlain"/>
            </a:pPr>
            <a:r>
              <a:rPr lang="zh-TW" altLang="en-US" sz="2800"/>
              <a:t>度假旅館  </a:t>
            </a:r>
            <a:r>
              <a:rPr lang="en-US" altLang="zh-TW" sz="2800"/>
              <a:t>resort hotel</a:t>
            </a:r>
          </a:p>
          <a:p>
            <a:pPr marL="1371600" lvl="2" indent="-457200">
              <a:buFont typeface="Wingdings" pitchFamily="2" charset="2"/>
              <a:buAutoNum type="circleNumWdWhitePlain"/>
            </a:pPr>
            <a:r>
              <a:rPr lang="zh-TW" altLang="en-US" sz="2800"/>
              <a:t>經濟式旅館 </a:t>
            </a:r>
            <a:r>
              <a:rPr lang="en-US" altLang="zh-TW" sz="2800"/>
              <a:t>economy hotel</a:t>
            </a:r>
          </a:p>
          <a:p>
            <a:pPr marL="1371600" lvl="2" indent="-457200">
              <a:buFont typeface="Wingdings" pitchFamily="2" charset="2"/>
              <a:buAutoNum type="circleNumWdWhitePlain"/>
            </a:pPr>
            <a:r>
              <a:rPr lang="zh-TW" altLang="en-US" sz="2800"/>
              <a:t>套房式旅館 </a:t>
            </a:r>
            <a:r>
              <a:rPr lang="en-US" altLang="zh-TW" sz="2800"/>
              <a:t>suite hotel</a:t>
            </a:r>
          </a:p>
          <a:p>
            <a:pPr marL="1371600" lvl="2" indent="-457200">
              <a:buFont typeface="Wingdings" pitchFamily="2" charset="2"/>
              <a:buAutoNum type="circleNumWdWhitePlain"/>
            </a:pPr>
            <a:r>
              <a:rPr lang="zh-TW" altLang="en-US" sz="2800"/>
              <a:t>長期住宿式旅館 </a:t>
            </a:r>
            <a:r>
              <a:rPr lang="en-US" altLang="zh-TW" sz="2800"/>
              <a:t>residential hotel</a:t>
            </a:r>
          </a:p>
          <a:p>
            <a:pPr marL="1371600" lvl="2" indent="-457200">
              <a:buFont typeface="Wingdings" pitchFamily="2" charset="2"/>
              <a:buAutoNum type="circleNumWdWhitePlain"/>
            </a:pPr>
            <a:r>
              <a:rPr lang="zh-TW" altLang="en-US" sz="2800"/>
              <a:t>賭場旅館 </a:t>
            </a:r>
            <a:r>
              <a:rPr lang="en-US" altLang="zh-TW" sz="2800"/>
              <a:t>casino hotel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p:txBody>
          <a:bodyPr/>
          <a:lstStyle/>
          <a:p>
            <a:fld id="{84B85742-2EC7-4914-AF6F-EAD737D96184}" type="slidenum">
              <a:rPr lang="en-US" altLang="zh-TW"/>
              <a:pPr/>
              <a:t>33</a:t>
            </a:fld>
            <a:endParaRPr lang="en-US" altLang="zh-TW"/>
          </a:p>
        </p:txBody>
      </p:sp>
      <p:sp>
        <p:nvSpPr>
          <p:cNvPr id="207874" name="Rectangle 2"/>
          <p:cNvSpPr>
            <a:spLocks noChangeArrowheads="1"/>
          </p:cNvSpPr>
          <p:nvPr/>
        </p:nvSpPr>
        <p:spPr bwMode="auto">
          <a:xfrm>
            <a:off x="0" y="333375"/>
            <a:ext cx="84328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TW" altLang="zh-TW" sz="4400">
              <a:latin typeface="標楷體" pitchFamily="65" charset="-120"/>
              <a:ea typeface="標楷體" pitchFamily="65" charset="-120"/>
            </a:endParaRPr>
          </a:p>
        </p:txBody>
      </p:sp>
      <p:sp>
        <p:nvSpPr>
          <p:cNvPr id="207875" name="Rectangle 3"/>
          <p:cNvSpPr>
            <a:spLocks noChangeArrowheads="1"/>
          </p:cNvSpPr>
          <p:nvPr/>
        </p:nvSpPr>
        <p:spPr bwMode="auto">
          <a:xfrm>
            <a:off x="539750" y="981075"/>
            <a:ext cx="8229600" cy="504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spcBef>
                <a:spcPct val="20000"/>
              </a:spcBef>
              <a:buFontTx/>
              <a:buChar char="•"/>
            </a:pPr>
            <a:endParaRPr lang="zh-TW" altLang="zh-TW" sz="3200" b="1">
              <a:solidFill>
                <a:srgbClr val="006699"/>
              </a:solidFill>
              <a:latin typeface="Times New Roman" pitchFamily="18" charset="0"/>
              <a:ea typeface="華康中黑體" pitchFamily="49" charset="-120"/>
            </a:endParaRPr>
          </a:p>
        </p:txBody>
      </p:sp>
      <p:sp>
        <p:nvSpPr>
          <p:cNvPr id="207876" name="Rectangle 4"/>
          <p:cNvSpPr>
            <a:spLocks noGrp="1" noChangeArrowheads="1"/>
          </p:cNvSpPr>
          <p:nvPr>
            <p:ph type="title"/>
          </p:nvPr>
        </p:nvSpPr>
        <p:spPr>
          <a:xfrm>
            <a:off x="468313" y="188913"/>
            <a:ext cx="8229600" cy="431800"/>
          </a:xfrm>
        </p:spPr>
        <p:txBody>
          <a:bodyPr/>
          <a:lstStyle/>
          <a:p>
            <a:r>
              <a:rPr lang="zh-TW" altLang="en-US" sz="3600"/>
              <a:t>旅館</a:t>
            </a:r>
          </a:p>
        </p:txBody>
      </p:sp>
      <p:sp>
        <p:nvSpPr>
          <p:cNvPr id="207877" name="Rectangle 5"/>
          <p:cNvSpPr>
            <a:spLocks noGrp="1" noChangeArrowheads="1"/>
          </p:cNvSpPr>
          <p:nvPr>
            <p:ph type="body" idx="1"/>
          </p:nvPr>
        </p:nvSpPr>
        <p:spPr>
          <a:xfrm>
            <a:off x="179388" y="765175"/>
            <a:ext cx="8785225" cy="5983288"/>
          </a:xfrm>
        </p:spPr>
        <p:txBody>
          <a:bodyPr/>
          <a:lstStyle/>
          <a:p>
            <a:pPr marL="609600" indent="-609600">
              <a:lnSpc>
                <a:spcPct val="70000"/>
              </a:lnSpc>
              <a:buFont typeface="Wingdings" pitchFamily="2" charset="2"/>
              <a:buAutoNum type="circleNumWdWhitePlain"/>
            </a:pPr>
            <a:r>
              <a:rPr lang="zh-TW" altLang="en-US" sz="2800"/>
              <a:t>商務旅館　</a:t>
            </a:r>
            <a:r>
              <a:rPr lang="en-US" altLang="zh-TW" sz="2800"/>
              <a:t>commercial hotel</a:t>
            </a:r>
          </a:p>
          <a:p>
            <a:pPr marL="990600" lvl="1" indent="-533400">
              <a:lnSpc>
                <a:spcPct val="70000"/>
              </a:lnSpc>
            </a:pPr>
            <a:r>
              <a:rPr lang="zh-TW" altLang="en-US" sz="2400"/>
              <a:t>地點：集中於都市</a:t>
            </a:r>
          </a:p>
          <a:p>
            <a:pPr marL="990600" lvl="1" indent="-533400">
              <a:lnSpc>
                <a:spcPct val="70000"/>
              </a:lnSpc>
            </a:pPr>
            <a:r>
              <a:rPr lang="zh-TW" altLang="en-US" sz="2400"/>
              <a:t>對象：商務旅客</a:t>
            </a:r>
          </a:p>
          <a:p>
            <a:pPr marL="990600" lvl="1" indent="-533400">
              <a:lnSpc>
                <a:spcPct val="70000"/>
              </a:lnSpc>
            </a:pPr>
            <a:r>
              <a:rPr lang="zh-TW" altLang="en-US" sz="2400"/>
              <a:t>服務內容：商務中心、客房餐飲、游泳池、三溫暖、健身房</a:t>
            </a:r>
          </a:p>
          <a:p>
            <a:pPr marL="609600" indent="-609600">
              <a:lnSpc>
                <a:spcPct val="70000"/>
              </a:lnSpc>
              <a:buFont typeface="Wingdings" pitchFamily="2" charset="2"/>
              <a:buAutoNum type="circleNumWdWhitePlain"/>
            </a:pPr>
            <a:r>
              <a:rPr lang="zh-TW" altLang="en-US" sz="2800"/>
              <a:t>機場旅館  </a:t>
            </a:r>
            <a:r>
              <a:rPr lang="en-US" altLang="zh-TW" sz="2800"/>
              <a:t>airport hotel</a:t>
            </a:r>
          </a:p>
          <a:p>
            <a:pPr marL="990600" lvl="1" indent="-533400">
              <a:lnSpc>
                <a:spcPct val="70000"/>
              </a:lnSpc>
            </a:pPr>
            <a:r>
              <a:rPr lang="zh-TW" altLang="en-US" sz="2400"/>
              <a:t>地點：機場附近</a:t>
            </a:r>
          </a:p>
          <a:p>
            <a:pPr marL="990600" lvl="1" indent="-533400">
              <a:lnSpc>
                <a:spcPct val="70000"/>
              </a:lnSpc>
            </a:pPr>
            <a:r>
              <a:rPr lang="zh-TW" altLang="en-US" sz="2400"/>
              <a:t>對象：商務旅客為主</a:t>
            </a:r>
          </a:p>
          <a:p>
            <a:pPr marL="990600" lvl="1" indent="-533400">
              <a:lnSpc>
                <a:spcPct val="70000"/>
              </a:lnSpc>
            </a:pPr>
            <a:r>
              <a:rPr lang="zh-TW" altLang="en-US" sz="2400"/>
              <a:t>服務內容：提供旅客機場接送</a:t>
            </a:r>
          </a:p>
          <a:p>
            <a:pPr marL="609600" indent="-609600">
              <a:lnSpc>
                <a:spcPct val="70000"/>
              </a:lnSpc>
              <a:buFont typeface="Wingdings" pitchFamily="2" charset="2"/>
              <a:buAutoNum type="circleNumWdWhitePlain"/>
            </a:pPr>
            <a:r>
              <a:rPr lang="zh-TW" altLang="en-US" sz="2800"/>
              <a:t>會議中心旅館 </a:t>
            </a:r>
            <a:r>
              <a:rPr lang="en-US" altLang="zh-TW" sz="2800"/>
              <a:t>convention hotel</a:t>
            </a:r>
          </a:p>
          <a:p>
            <a:pPr marL="990600" lvl="1" indent="-533400">
              <a:lnSpc>
                <a:spcPct val="70000"/>
              </a:lnSpc>
            </a:pPr>
            <a:r>
              <a:rPr lang="zh-TW" altLang="en-US" sz="2400"/>
              <a:t>地點：會議場所為主體之旅館</a:t>
            </a:r>
          </a:p>
          <a:p>
            <a:pPr marL="990600" lvl="1" indent="-533400">
              <a:lnSpc>
                <a:spcPct val="70000"/>
              </a:lnSpc>
            </a:pPr>
            <a:r>
              <a:rPr lang="zh-TW" altLang="en-US" sz="2400"/>
              <a:t>對象：參加會議人士</a:t>
            </a:r>
          </a:p>
          <a:p>
            <a:pPr marL="990600" lvl="1" indent="-533400">
              <a:lnSpc>
                <a:spcPct val="70000"/>
              </a:lnSpc>
            </a:pPr>
            <a:r>
              <a:rPr lang="zh-TW" altLang="en-US" sz="2400"/>
              <a:t>服務內容：提供一系統會議專業設備、宴席服務</a:t>
            </a:r>
          </a:p>
          <a:p>
            <a:pPr marL="609600" indent="-609600">
              <a:lnSpc>
                <a:spcPct val="70000"/>
              </a:lnSpc>
              <a:buFont typeface="Wingdings" pitchFamily="2" charset="2"/>
              <a:buAutoNum type="circleNumWdWhitePlain"/>
            </a:pPr>
            <a:r>
              <a:rPr lang="zh-TW" altLang="en-US" sz="2800"/>
              <a:t>度假旅館  </a:t>
            </a:r>
            <a:r>
              <a:rPr lang="en-US" altLang="zh-TW" sz="2800"/>
              <a:t>resort hotel</a:t>
            </a:r>
          </a:p>
          <a:p>
            <a:pPr marL="990600" lvl="1" indent="-533400">
              <a:lnSpc>
                <a:spcPct val="70000"/>
              </a:lnSpc>
            </a:pPr>
            <a:r>
              <a:rPr lang="zh-TW" altLang="en-US" sz="2400"/>
              <a:t>地點：位於風景區之休閒旅館</a:t>
            </a:r>
          </a:p>
          <a:p>
            <a:pPr marL="990600" lvl="1" indent="-533400">
              <a:lnSpc>
                <a:spcPct val="70000"/>
              </a:lnSpc>
            </a:pPr>
            <a:r>
              <a:rPr lang="zh-TW" altLang="en-US" sz="2400"/>
              <a:t>對象：事先訂房的度假觀光客</a:t>
            </a:r>
          </a:p>
          <a:p>
            <a:pPr marL="990600" lvl="1" indent="-533400">
              <a:lnSpc>
                <a:spcPct val="70000"/>
              </a:lnSpc>
            </a:pPr>
            <a:r>
              <a:rPr lang="zh-TW" altLang="en-US" sz="2400"/>
              <a:t>服務內容：戶外運動</a:t>
            </a:r>
            <a:r>
              <a:rPr lang="zh-TW" altLang="zh-TW" sz="2400"/>
              <a:t>、</a:t>
            </a:r>
            <a:r>
              <a:rPr lang="zh-TW" altLang="en-US" sz="2400"/>
              <a:t>溫泉設施</a:t>
            </a:r>
            <a:r>
              <a:rPr lang="zh-TW" altLang="zh-TW" sz="2400"/>
              <a:t>、</a:t>
            </a:r>
            <a:r>
              <a:rPr lang="zh-TW" altLang="en-US" sz="2400"/>
              <a:t>球類運動</a:t>
            </a:r>
            <a:r>
              <a:rPr lang="zh-TW" altLang="zh-TW" sz="2400"/>
              <a:t>、</a:t>
            </a:r>
            <a:r>
              <a:rPr lang="zh-TW" altLang="en-US" sz="2400"/>
              <a:t>以健康休閒為目的</a:t>
            </a:r>
            <a:endParaRPr lang="zh-TW" altLang="en-US" sz="20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953C26AD-5809-4FB9-AB3B-9D53DBA7AF71}" type="slidenum">
              <a:rPr lang="en-US" altLang="zh-TW"/>
              <a:pPr/>
              <a:t>34</a:t>
            </a:fld>
            <a:endParaRPr lang="en-US" altLang="zh-TW"/>
          </a:p>
        </p:txBody>
      </p:sp>
      <p:sp>
        <p:nvSpPr>
          <p:cNvPr id="208898" name="Rectangle 2"/>
          <p:cNvSpPr>
            <a:spLocks noGrp="1" noChangeArrowheads="1"/>
          </p:cNvSpPr>
          <p:nvPr>
            <p:ph type="title"/>
          </p:nvPr>
        </p:nvSpPr>
        <p:spPr/>
        <p:txBody>
          <a:bodyPr/>
          <a:lstStyle/>
          <a:p>
            <a:endParaRPr lang="zh-TW" altLang="zh-TW"/>
          </a:p>
        </p:txBody>
      </p:sp>
      <p:sp>
        <p:nvSpPr>
          <p:cNvPr id="208899" name="Rectangle 3"/>
          <p:cNvSpPr>
            <a:spLocks noGrp="1" noChangeArrowheads="1"/>
          </p:cNvSpPr>
          <p:nvPr>
            <p:ph type="body" idx="1"/>
          </p:nvPr>
        </p:nvSpPr>
        <p:spPr>
          <a:xfrm>
            <a:off x="457200" y="404813"/>
            <a:ext cx="8507413" cy="6453187"/>
          </a:xfrm>
        </p:spPr>
        <p:txBody>
          <a:bodyPr/>
          <a:lstStyle/>
          <a:p>
            <a:pPr marL="609600" indent="-609600">
              <a:lnSpc>
                <a:spcPct val="80000"/>
              </a:lnSpc>
              <a:buFont typeface="Wingdings" pitchFamily="2" charset="2"/>
              <a:buAutoNum type="circleNumWdWhitePlain" startAt="5"/>
            </a:pPr>
            <a:r>
              <a:rPr lang="zh-TW" altLang="en-US" sz="2400"/>
              <a:t>經濟式旅館 </a:t>
            </a:r>
            <a:r>
              <a:rPr lang="en-US" altLang="zh-TW" sz="2400"/>
              <a:t>economy hotel</a:t>
            </a:r>
          </a:p>
          <a:p>
            <a:pPr marL="990600" lvl="1" indent="-533400">
              <a:lnSpc>
                <a:spcPct val="80000"/>
              </a:lnSpc>
            </a:pPr>
            <a:r>
              <a:rPr lang="zh-TW" altLang="en-US" sz="2400"/>
              <a:t>地點：郊區</a:t>
            </a:r>
            <a:r>
              <a:rPr lang="zh-TW" altLang="zh-TW" sz="2400"/>
              <a:t>、</a:t>
            </a:r>
            <a:r>
              <a:rPr lang="zh-TW" altLang="en-US" sz="2400"/>
              <a:t>城鎮</a:t>
            </a:r>
          </a:p>
          <a:p>
            <a:pPr marL="990600" lvl="1" indent="-533400">
              <a:lnSpc>
                <a:spcPct val="80000"/>
              </a:lnSpc>
            </a:pPr>
            <a:r>
              <a:rPr lang="zh-TW" altLang="en-US" sz="2400"/>
              <a:t>對象：有固定預算之消費者：家庭、團體旅客、商務旅客</a:t>
            </a:r>
          </a:p>
          <a:p>
            <a:pPr marL="990600" lvl="1" indent="-533400">
              <a:lnSpc>
                <a:spcPct val="80000"/>
              </a:lnSpc>
            </a:pPr>
            <a:r>
              <a:rPr lang="zh-TW" altLang="en-US" sz="2400"/>
              <a:t>服務內容：以乾淨清潔的房間設備為主</a:t>
            </a:r>
          </a:p>
          <a:p>
            <a:pPr marL="609600" indent="-609600">
              <a:lnSpc>
                <a:spcPct val="80000"/>
              </a:lnSpc>
              <a:buFont typeface="Wingdings" pitchFamily="2" charset="2"/>
              <a:buAutoNum type="circleNumWdWhitePlain" startAt="5"/>
            </a:pPr>
            <a:r>
              <a:rPr lang="zh-TW" altLang="en-US" sz="2400"/>
              <a:t>套房式旅館 </a:t>
            </a:r>
            <a:r>
              <a:rPr lang="en-US" altLang="zh-TW" sz="2400"/>
              <a:t>suite hotel</a:t>
            </a:r>
          </a:p>
          <a:p>
            <a:pPr marL="990600" lvl="1" indent="-533400">
              <a:lnSpc>
                <a:spcPct val="80000"/>
              </a:lnSpc>
            </a:pPr>
            <a:r>
              <a:rPr lang="zh-TW" altLang="en-US" sz="2400"/>
              <a:t>地點：都市居多</a:t>
            </a:r>
          </a:p>
          <a:p>
            <a:pPr marL="990600" lvl="1" indent="-533400">
              <a:lnSpc>
                <a:spcPct val="80000"/>
              </a:lnSpc>
            </a:pPr>
            <a:r>
              <a:rPr lang="zh-TW" altLang="en-US" sz="2400"/>
              <a:t>對象：商務旅客，找房子的客人暫時居所</a:t>
            </a:r>
          </a:p>
          <a:p>
            <a:pPr marL="990600" lvl="1" indent="-533400">
              <a:lnSpc>
                <a:spcPct val="80000"/>
              </a:lnSpc>
            </a:pPr>
            <a:r>
              <a:rPr lang="zh-TW" altLang="en-US" sz="2400"/>
              <a:t>服務內容：設備齊全，有客廳</a:t>
            </a:r>
            <a:r>
              <a:rPr lang="zh-TW" altLang="zh-TW" sz="2400"/>
              <a:t>、</a:t>
            </a:r>
            <a:r>
              <a:rPr lang="zh-TW" altLang="en-US" sz="2400"/>
              <a:t>臥室</a:t>
            </a:r>
            <a:r>
              <a:rPr lang="zh-TW" altLang="zh-TW" sz="2400"/>
              <a:t>、</a:t>
            </a:r>
            <a:r>
              <a:rPr lang="zh-TW" altLang="en-US" sz="2400"/>
              <a:t>廚房等</a:t>
            </a:r>
          </a:p>
          <a:p>
            <a:pPr marL="609600" indent="-609600">
              <a:lnSpc>
                <a:spcPct val="80000"/>
              </a:lnSpc>
              <a:buFont typeface="Wingdings" pitchFamily="2" charset="2"/>
              <a:buAutoNum type="circleNumWdWhitePlain" startAt="5"/>
            </a:pPr>
            <a:r>
              <a:rPr lang="zh-TW" altLang="en-US" sz="2400"/>
              <a:t>長期住宿式旅館 </a:t>
            </a:r>
            <a:r>
              <a:rPr lang="en-US" altLang="zh-TW" sz="2400"/>
              <a:t>residential hotel</a:t>
            </a:r>
          </a:p>
          <a:p>
            <a:pPr marL="990600" lvl="1" indent="-533400">
              <a:lnSpc>
                <a:spcPct val="80000"/>
              </a:lnSpc>
            </a:pPr>
            <a:r>
              <a:rPr lang="zh-TW" altLang="en-US" sz="2400"/>
              <a:t>地點：都市</a:t>
            </a:r>
            <a:r>
              <a:rPr lang="zh-TW" altLang="zh-TW" sz="2400"/>
              <a:t>、</a:t>
            </a:r>
            <a:r>
              <a:rPr lang="zh-TW" altLang="en-US" sz="2400"/>
              <a:t>郊區</a:t>
            </a:r>
          </a:p>
          <a:p>
            <a:pPr marL="990600" lvl="1" indent="-533400">
              <a:lnSpc>
                <a:spcPct val="80000"/>
              </a:lnSpc>
            </a:pPr>
            <a:r>
              <a:rPr lang="zh-TW" altLang="en-US" sz="2400"/>
              <a:t>對象：停留時間較長的客人</a:t>
            </a:r>
          </a:p>
          <a:p>
            <a:pPr marL="990600" lvl="1" indent="-533400">
              <a:lnSpc>
                <a:spcPct val="80000"/>
              </a:lnSpc>
            </a:pPr>
            <a:r>
              <a:rPr lang="zh-TW" altLang="en-US" sz="2400"/>
              <a:t>服務內容：方便使用的廚房</a:t>
            </a:r>
            <a:r>
              <a:rPr lang="zh-TW" altLang="zh-TW" sz="2400"/>
              <a:t>、</a:t>
            </a:r>
            <a:r>
              <a:rPr lang="zh-TW" altLang="en-US" sz="2400"/>
              <a:t>餐廳</a:t>
            </a:r>
            <a:r>
              <a:rPr lang="zh-TW" altLang="zh-TW" sz="2400"/>
              <a:t>、</a:t>
            </a:r>
            <a:r>
              <a:rPr lang="zh-TW" altLang="en-US" sz="2400"/>
              <a:t>提供清潔服務</a:t>
            </a:r>
          </a:p>
          <a:p>
            <a:pPr marL="609600" indent="-609600">
              <a:lnSpc>
                <a:spcPct val="80000"/>
              </a:lnSpc>
              <a:buFont typeface="Wingdings" pitchFamily="2" charset="2"/>
              <a:buAutoNum type="circleNumWdWhitePlain" startAt="5"/>
            </a:pPr>
            <a:r>
              <a:rPr lang="zh-TW" altLang="en-US" sz="2400"/>
              <a:t>賭場旅館 </a:t>
            </a:r>
            <a:r>
              <a:rPr lang="en-US" altLang="zh-TW" sz="2400"/>
              <a:t>casino hotel</a:t>
            </a:r>
          </a:p>
          <a:p>
            <a:pPr marL="990600" lvl="1" indent="-533400">
              <a:lnSpc>
                <a:spcPct val="80000"/>
              </a:lnSpc>
            </a:pPr>
            <a:r>
              <a:rPr lang="zh-TW" altLang="en-US" sz="2400"/>
              <a:t>地點：位於賭場中</a:t>
            </a:r>
          </a:p>
          <a:p>
            <a:pPr marL="990600" lvl="1" indent="-533400">
              <a:lnSpc>
                <a:spcPct val="80000"/>
              </a:lnSpc>
            </a:pPr>
            <a:r>
              <a:rPr lang="zh-TW" altLang="en-US" sz="2400"/>
              <a:t>對象：觀光客、賭客</a:t>
            </a:r>
          </a:p>
          <a:p>
            <a:pPr marL="990600" lvl="1" indent="-533400">
              <a:lnSpc>
                <a:spcPct val="80000"/>
              </a:lnSpc>
            </a:pPr>
            <a:r>
              <a:rPr lang="zh-TW" altLang="en-US" sz="2400"/>
              <a:t>服務內容：設備豪華邀請知名藝人作秀</a:t>
            </a:r>
            <a:r>
              <a:rPr lang="zh-TW" altLang="zh-TW" sz="2400"/>
              <a:t>、</a:t>
            </a:r>
            <a:r>
              <a:rPr lang="zh-TW" altLang="en-US" sz="2400"/>
              <a:t>提供各國美食及機場接送服務</a:t>
            </a:r>
            <a:endParaRPr lang="zh-TW" altLang="en-US" sz="20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投影片編號版面配置區 5"/>
          <p:cNvSpPr>
            <a:spLocks noGrp="1"/>
          </p:cNvSpPr>
          <p:nvPr>
            <p:ph type="sldNum" sz="quarter" idx="12"/>
          </p:nvPr>
        </p:nvSpPr>
        <p:spPr/>
        <p:txBody>
          <a:bodyPr/>
          <a:lstStyle/>
          <a:p>
            <a:fld id="{2E529D6C-C90F-4C0D-BEE7-827AC6A5DD93}" type="slidenum">
              <a:rPr lang="en-US" altLang="zh-TW"/>
              <a:pPr/>
              <a:t>35</a:t>
            </a:fld>
            <a:endParaRPr lang="en-US" altLang="zh-TW"/>
          </a:p>
        </p:txBody>
      </p:sp>
      <p:sp>
        <p:nvSpPr>
          <p:cNvPr id="214018" name="Rectangle 2"/>
          <p:cNvSpPr>
            <a:spLocks noChangeArrowheads="1"/>
          </p:cNvSpPr>
          <p:nvPr/>
        </p:nvSpPr>
        <p:spPr bwMode="auto">
          <a:xfrm>
            <a:off x="395288" y="404813"/>
            <a:ext cx="822960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TW" altLang="zh-TW" sz="4400">
              <a:latin typeface="標楷體" pitchFamily="65" charset="-120"/>
              <a:ea typeface="標楷體" pitchFamily="65" charset="-120"/>
            </a:endParaRPr>
          </a:p>
        </p:txBody>
      </p:sp>
      <p:sp>
        <p:nvSpPr>
          <p:cNvPr id="214019" name="Text Box 3"/>
          <p:cNvSpPr txBox="1">
            <a:spLocks noChangeArrowheads="1"/>
          </p:cNvSpPr>
          <p:nvPr/>
        </p:nvSpPr>
        <p:spPr bwMode="auto">
          <a:xfrm>
            <a:off x="381000" y="1125538"/>
            <a:ext cx="8078788"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39825" indent="-1139825" defTabSz="952500">
              <a:tabLst>
                <a:tab pos="765175" algn="l"/>
                <a:tab pos="1139825" algn="l"/>
              </a:tabLst>
              <a:defRPr kumimoji="1" sz="2400">
                <a:solidFill>
                  <a:schemeClr val="tx1"/>
                </a:solidFill>
                <a:latin typeface="Times New Roman" pitchFamily="18" charset="0"/>
                <a:ea typeface="新細明體" pitchFamily="18" charset="-120"/>
              </a:defRPr>
            </a:lvl1pPr>
            <a:lvl2pPr marL="1330325" defTabSz="952500">
              <a:tabLst>
                <a:tab pos="765175" algn="l"/>
                <a:tab pos="1139825" algn="l"/>
              </a:tabLst>
              <a:defRPr kumimoji="1" sz="2400">
                <a:solidFill>
                  <a:schemeClr val="tx1"/>
                </a:solidFill>
                <a:latin typeface="Times New Roman" pitchFamily="18" charset="0"/>
                <a:ea typeface="新細明體" pitchFamily="18" charset="-120"/>
              </a:defRPr>
            </a:lvl2pPr>
            <a:lvl3pPr marL="1520825" defTabSz="952500">
              <a:tabLst>
                <a:tab pos="765175" algn="l"/>
                <a:tab pos="1139825" algn="l"/>
              </a:tabLst>
              <a:defRPr kumimoji="1" sz="2400">
                <a:solidFill>
                  <a:schemeClr val="tx1"/>
                </a:solidFill>
                <a:latin typeface="Times New Roman" pitchFamily="18" charset="0"/>
                <a:ea typeface="新細明體" pitchFamily="18" charset="-120"/>
              </a:defRPr>
            </a:lvl3pPr>
            <a:lvl4pPr marL="1711325" defTabSz="952500">
              <a:tabLst>
                <a:tab pos="765175" algn="l"/>
                <a:tab pos="1139825" algn="l"/>
              </a:tabLst>
              <a:defRPr kumimoji="1" sz="2400">
                <a:solidFill>
                  <a:schemeClr val="tx1"/>
                </a:solidFill>
                <a:latin typeface="Times New Roman" pitchFamily="18" charset="0"/>
                <a:ea typeface="新細明體" pitchFamily="18" charset="-120"/>
              </a:defRPr>
            </a:lvl4pPr>
            <a:lvl5pPr marL="1901825" defTabSz="952500">
              <a:tabLst>
                <a:tab pos="765175" algn="l"/>
                <a:tab pos="1139825" algn="l"/>
              </a:tabLst>
              <a:defRPr kumimoji="1" sz="2400">
                <a:solidFill>
                  <a:schemeClr val="tx1"/>
                </a:solidFill>
                <a:latin typeface="Times New Roman" pitchFamily="18" charset="0"/>
                <a:ea typeface="新細明體" pitchFamily="18" charset="-120"/>
              </a:defRPr>
            </a:lvl5pPr>
            <a:lvl6pPr marL="2359025" defTabSz="952500" fontAlgn="base">
              <a:spcBef>
                <a:spcPct val="0"/>
              </a:spcBef>
              <a:spcAft>
                <a:spcPct val="0"/>
              </a:spcAft>
              <a:tabLst>
                <a:tab pos="765175" algn="l"/>
                <a:tab pos="1139825" algn="l"/>
              </a:tabLst>
              <a:defRPr kumimoji="1" sz="2400">
                <a:solidFill>
                  <a:schemeClr val="tx1"/>
                </a:solidFill>
                <a:latin typeface="Times New Roman" pitchFamily="18" charset="0"/>
                <a:ea typeface="新細明體" pitchFamily="18" charset="-120"/>
              </a:defRPr>
            </a:lvl6pPr>
            <a:lvl7pPr marL="2816225" defTabSz="952500" fontAlgn="base">
              <a:spcBef>
                <a:spcPct val="0"/>
              </a:spcBef>
              <a:spcAft>
                <a:spcPct val="0"/>
              </a:spcAft>
              <a:tabLst>
                <a:tab pos="765175" algn="l"/>
                <a:tab pos="1139825" algn="l"/>
              </a:tabLst>
              <a:defRPr kumimoji="1" sz="2400">
                <a:solidFill>
                  <a:schemeClr val="tx1"/>
                </a:solidFill>
                <a:latin typeface="Times New Roman" pitchFamily="18" charset="0"/>
                <a:ea typeface="新細明體" pitchFamily="18" charset="-120"/>
              </a:defRPr>
            </a:lvl7pPr>
            <a:lvl8pPr marL="3273425" defTabSz="952500" fontAlgn="base">
              <a:spcBef>
                <a:spcPct val="0"/>
              </a:spcBef>
              <a:spcAft>
                <a:spcPct val="0"/>
              </a:spcAft>
              <a:tabLst>
                <a:tab pos="765175" algn="l"/>
                <a:tab pos="1139825" algn="l"/>
              </a:tabLst>
              <a:defRPr kumimoji="1" sz="2400">
                <a:solidFill>
                  <a:schemeClr val="tx1"/>
                </a:solidFill>
                <a:latin typeface="Times New Roman" pitchFamily="18" charset="0"/>
                <a:ea typeface="新細明體" pitchFamily="18" charset="-120"/>
              </a:defRPr>
            </a:lvl8pPr>
            <a:lvl9pPr marL="3730625" defTabSz="952500" fontAlgn="base">
              <a:spcBef>
                <a:spcPct val="0"/>
              </a:spcBef>
              <a:spcAft>
                <a:spcPct val="0"/>
              </a:spcAft>
              <a:tabLst>
                <a:tab pos="765175" algn="l"/>
                <a:tab pos="1139825" algn="l"/>
              </a:tabLst>
              <a:defRPr kumimoji="1" sz="2400">
                <a:solidFill>
                  <a:schemeClr val="tx1"/>
                </a:solidFill>
                <a:latin typeface="Times New Roman" pitchFamily="18" charset="0"/>
                <a:ea typeface="新細明體" pitchFamily="18" charset="-120"/>
              </a:defRPr>
            </a:lvl9pPr>
          </a:lstStyle>
          <a:p>
            <a:pPr>
              <a:lnSpc>
                <a:spcPct val="120000"/>
              </a:lnSpc>
            </a:pPr>
            <a:r>
              <a:rPr lang="en-US" altLang="zh-TW" sz="2800">
                <a:latin typeface="標楷體" pitchFamily="65" charset="-120"/>
                <a:ea typeface="標楷體" pitchFamily="65" charset="-120"/>
              </a:rPr>
              <a:t>1.</a:t>
            </a:r>
          </a:p>
        </p:txBody>
      </p:sp>
      <p:graphicFrame>
        <p:nvGraphicFramePr>
          <p:cNvPr id="214020" name="Group 4"/>
          <p:cNvGraphicFramePr>
            <a:graphicFrameLocks noGrp="1"/>
          </p:cNvGraphicFramePr>
          <p:nvPr/>
        </p:nvGraphicFramePr>
        <p:xfrm>
          <a:off x="187325" y="3573463"/>
          <a:ext cx="8558213" cy="2467610"/>
        </p:xfrm>
        <a:graphic>
          <a:graphicData uri="http://schemas.openxmlformats.org/drawingml/2006/table">
            <a:tbl>
              <a:tblPr/>
              <a:tblGrid>
                <a:gridCol w="2852738"/>
                <a:gridCol w="2852737"/>
                <a:gridCol w="2852738"/>
              </a:tblGrid>
              <a:tr h="427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1" i="0" u="none" strike="noStrike" cap="none" normalizeH="0" baseline="0" smtClean="0">
                          <a:ln>
                            <a:noFill/>
                          </a:ln>
                          <a:solidFill>
                            <a:srgbClr val="006699"/>
                          </a:solidFill>
                          <a:effectLst/>
                          <a:latin typeface="Times New Roman" pitchFamily="18" charset="0"/>
                          <a:ea typeface="華康中黑體" pitchFamily="49" charset="-120"/>
                        </a:rPr>
                        <a:t>(A)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1" i="0" u="none" strike="noStrike" cap="none" normalizeH="0" baseline="0" smtClean="0">
                          <a:ln>
                            <a:noFill/>
                          </a:ln>
                          <a:solidFill>
                            <a:srgbClr val="006699"/>
                          </a:solidFill>
                          <a:effectLst/>
                          <a:latin typeface="Times New Roman" pitchFamily="18" charset="0"/>
                          <a:ea typeface="華康中黑體" pitchFamily="49" charset="-12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1" i="0" u="none" strike="noStrike" cap="none" normalizeH="0" baseline="0" smtClean="0">
                          <a:ln>
                            <a:noFill/>
                          </a:ln>
                          <a:solidFill>
                            <a:srgbClr val="006699"/>
                          </a:solidFill>
                          <a:effectLst/>
                          <a:latin typeface="Times New Roman" pitchFamily="18" charset="0"/>
                          <a:ea typeface="華康中黑體" pitchFamily="49" charset="-12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1949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smtClean="0">
                          <a:ln>
                            <a:noFill/>
                          </a:ln>
                          <a:solidFill>
                            <a:srgbClr val="006699"/>
                          </a:solidFill>
                          <a:effectLst/>
                          <a:latin typeface="Times New Roman" pitchFamily="18" charset="0"/>
                          <a:ea typeface="華康中黑體" pitchFamily="49" charset="-120"/>
                        </a:rPr>
                        <a:t>小型：</a:t>
                      </a:r>
                      <a:r>
                        <a:rPr kumimoji="1" lang="en-US" altLang="zh-TW" sz="2400" b="1" i="0" u="none" strike="noStrike" cap="none" normalizeH="0" baseline="0" smtClean="0">
                          <a:ln>
                            <a:noFill/>
                          </a:ln>
                          <a:solidFill>
                            <a:srgbClr val="006699"/>
                          </a:solidFill>
                          <a:effectLst/>
                          <a:latin typeface="Times New Roman" pitchFamily="18" charset="0"/>
                          <a:ea typeface="華康中黑體" pitchFamily="49" charset="-120"/>
                        </a:rPr>
                        <a:t>25</a:t>
                      </a:r>
                      <a:r>
                        <a:rPr kumimoji="1" lang="zh-TW" altLang="en-US" sz="2400" b="1" i="0" u="none" strike="noStrike" cap="none" normalizeH="0" baseline="0" smtClean="0">
                          <a:ln>
                            <a:noFill/>
                          </a:ln>
                          <a:solidFill>
                            <a:srgbClr val="006699"/>
                          </a:solidFill>
                          <a:effectLst/>
                          <a:latin typeface="Times New Roman" pitchFamily="18" charset="0"/>
                          <a:ea typeface="華康中黑體" pitchFamily="49" charset="-120"/>
                        </a:rPr>
                        <a:t>間以下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smtClean="0">
                          <a:ln>
                            <a:noFill/>
                          </a:ln>
                          <a:solidFill>
                            <a:srgbClr val="006699"/>
                          </a:solidFill>
                          <a:effectLst/>
                          <a:latin typeface="Times New Roman" pitchFamily="18" charset="0"/>
                          <a:ea typeface="華康中黑體" pitchFamily="49" charset="-120"/>
                        </a:rPr>
                        <a:t>中型：</a:t>
                      </a:r>
                      <a:r>
                        <a:rPr kumimoji="1" lang="en-US" altLang="zh-TW" sz="2400" b="1" i="0" u="none" strike="noStrike" cap="none" normalizeH="0" baseline="0" smtClean="0">
                          <a:ln>
                            <a:noFill/>
                          </a:ln>
                          <a:solidFill>
                            <a:srgbClr val="006699"/>
                          </a:solidFill>
                          <a:effectLst/>
                          <a:latin typeface="Times New Roman" pitchFamily="18" charset="0"/>
                          <a:ea typeface="華康中黑體" pitchFamily="49" charset="-120"/>
                        </a:rPr>
                        <a:t>25~100</a:t>
                      </a:r>
                      <a:r>
                        <a:rPr kumimoji="1" lang="zh-TW" altLang="en-US" sz="2400" b="1" i="0" u="none" strike="noStrike" cap="none" normalizeH="0" baseline="0" smtClean="0">
                          <a:ln>
                            <a:noFill/>
                          </a:ln>
                          <a:solidFill>
                            <a:srgbClr val="006699"/>
                          </a:solidFill>
                          <a:effectLst/>
                          <a:latin typeface="Times New Roman" pitchFamily="18" charset="0"/>
                          <a:ea typeface="華康中黑體" pitchFamily="49" charset="-120"/>
                        </a:rPr>
                        <a:t>間</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smtClean="0">
                          <a:ln>
                            <a:noFill/>
                          </a:ln>
                          <a:solidFill>
                            <a:srgbClr val="006699"/>
                          </a:solidFill>
                          <a:effectLst/>
                          <a:latin typeface="Times New Roman" pitchFamily="18" charset="0"/>
                          <a:ea typeface="華康中黑體" pitchFamily="49" charset="-120"/>
                        </a:rPr>
                        <a:t>較大型：</a:t>
                      </a:r>
                      <a:r>
                        <a:rPr kumimoji="1" lang="en-US" altLang="zh-TW" sz="2400" b="1" i="0" u="none" strike="noStrike" cap="none" normalizeH="0" baseline="0" smtClean="0">
                          <a:ln>
                            <a:noFill/>
                          </a:ln>
                          <a:solidFill>
                            <a:srgbClr val="006699"/>
                          </a:solidFill>
                          <a:effectLst/>
                          <a:latin typeface="Times New Roman" pitchFamily="18" charset="0"/>
                          <a:ea typeface="華康中黑體" pitchFamily="49" charset="-120"/>
                        </a:rPr>
                        <a:t>100~299</a:t>
                      </a:r>
                      <a:r>
                        <a:rPr kumimoji="1" lang="zh-TW" altLang="en-US" sz="2400" b="1" i="0" u="none" strike="noStrike" cap="none" normalizeH="0" baseline="0" smtClean="0">
                          <a:ln>
                            <a:noFill/>
                          </a:ln>
                          <a:solidFill>
                            <a:srgbClr val="006699"/>
                          </a:solidFill>
                          <a:effectLst/>
                          <a:latin typeface="Times New Roman" pitchFamily="18" charset="0"/>
                          <a:ea typeface="華康中黑體" pitchFamily="49" charset="-120"/>
                        </a:rPr>
                        <a:t>間</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smtClean="0">
                          <a:ln>
                            <a:noFill/>
                          </a:ln>
                          <a:solidFill>
                            <a:srgbClr val="006699"/>
                          </a:solidFill>
                          <a:effectLst/>
                          <a:latin typeface="Times New Roman" pitchFamily="18" charset="0"/>
                          <a:ea typeface="華康中黑體" pitchFamily="49" charset="-120"/>
                        </a:rPr>
                        <a:t>大  型：</a:t>
                      </a:r>
                      <a:r>
                        <a:rPr kumimoji="1" lang="en-US" altLang="zh-TW" sz="2400" b="1" i="0" u="none" strike="noStrike" cap="none" normalizeH="0" baseline="0" smtClean="0">
                          <a:ln>
                            <a:noFill/>
                          </a:ln>
                          <a:solidFill>
                            <a:srgbClr val="006699"/>
                          </a:solidFill>
                          <a:effectLst/>
                          <a:latin typeface="Times New Roman" pitchFamily="18" charset="0"/>
                          <a:ea typeface="華康中黑體" pitchFamily="49" charset="-120"/>
                        </a:rPr>
                        <a:t>300</a:t>
                      </a:r>
                      <a:r>
                        <a:rPr kumimoji="1" lang="zh-TW" altLang="en-US" sz="2400" b="1" i="0" u="none" strike="noStrike" cap="none" normalizeH="0" baseline="0" smtClean="0">
                          <a:ln>
                            <a:noFill/>
                          </a:ln>
                          <a:solidFill>
                            <a:srgbClr val="006699"/>
                          </a:solidFill>
                          <a:effectLst/>
                          <a:latin typeface="Times New Roman" pitchFamily="18" charset="0"/>
                          <a:ea typeface="華康中黑體" pitchFamily="49" charset="-120"/>
                        </a:rPr>
                        <a:t>間以上</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smtClean="0">
                          <a:ln>
                            <a:noFill/>
                          </a:ln>
                          <a:solidFill>
                            <a:srgbClr val="006699"/>
                          </a:solidFill>
                          <a:effectLst/>
                          <a:latin typeface="Times New Roman" pitchFamily="18" charset="0"/>
                          <a:ea typeface="華康中黑體" pitchFamily="49" charset="-120"/>
                        </a:rPr>
                        <a:t>小型：</a:t>
                      </a:r>
                      <a:r>
                        <a:rPr kumimoji="1" lang="en-US" altLang="zh-TW" sz="2400" b="1" i="0" u="none" strike="noStrike" cap="none" normalizeH="0" baseline="0" smtClean="0">
                          <a:ln>
                            <a:noFill/>
                          </a:ln>
                          <a:solidFill>
                            <a:srgbClr val="006699"/>
                          </a:solidFill>
                          <a:effectLst/>
                          <a:latin typeface="Times New Roman" pitchFamily="18" charset="0"/>
                          <a:ea typeface="華康中黑體" pitchFamily="49" charset="-120"/>
                        </a:rPr>
                        <a:t>300</a:t>
                      </a:r>
                      <a:r>
                        <a:rPr kumimoji="1" lang="zh-TW" altLang="en-US" sz="2400" b="1" i="0" u="none" strike="noStrike" cap="none" normalizeH="0" baseline="0" smtClean="0">
                          <a:ln>
                            <a:noFill/>
                          </a:ln>
                          <a:solidFill>
                            <a:srgbClr val="006699"/>
                          </a:solidFill>
                          <a:effectLst/>
                          <a:latin typeface="Times New Roman" pitchFamily="18" charset="0"/>
                          <a:ea typeface="華康中黑體" pitchFamily="49" charset="-120"/>
                        </a:rPr>
                        <a:t>間以下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smtClean="0">
                          <a:ln>
                            <a:noFill/>
                          </a:ln>
                          <a:solidFill>
                            <a:srgbClr val="006699"/>
                          </a:solidFill>
                          <a:effectLst/>
                          <a:latin typeface="Times New Roman" pitchFamily="18" charset="0"/>
                          <a:ea typeface="華康中黑體" pitchFamily="49" charset="-120"/>
                        </a:rPr>
                        <a:t>中型：</a:t>
                      </a:r>
                      <a:r>
                        <a:rPr kumimoji="1" lang="en-US" altLang="zh-TW" sz="2400" b="1" i="0" u="none" strike="noStrike" cap="none" normalizeH="0" baseline="0" smtClean="0">
                          <a:ln>
                            <a:noFill/>
                          </a:ln>
                          <a:solidFill>
                            <a:srgbClr val="006699"/>
                          </a:solidFill>
                          <a:effectLst/>
                          <a:latin typeface="Times New Roman" pitchFamily="18" charset="0"/>
                          <a:ea typeface="華康中黑體" pitchFamily="49" charset="-120"/>
                        </a:rPr>
                        <a:t>301~600</a:t>
                      </a:r>
                      <a:r>
                        <a:rPr kumimoji="1" lang="zh-TW" altLang="en-US" sz="2400" b="1" i="0" u="none" strike="noStrike" cap="none" normalizeH="0" baseline="0" smtClean="0">
                          <a:ln>
                            <a:noFill/>
                          </a:ln>
                          <a:solidFill>
                            <a:srgbClr val="006699"/>
                          </a:solidFill>
                          <a:effectLst/>
                          <a:latin typeface="Times New Roman" pitchFamily="18" charset="0"/>
                          <a:ea typeface="華康中黑體" pitchFamily="49" charset="-120"/>
                        </a:rPr>
                        <a:t>間</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smtClean="0">
                          <a:ln>
                            <a:noFill/>
                          </a:ln>
                          <a:solidFill>
                            <a:srgbClr val="006699"/>
                          </a:solidFill>
                          <a:effectLst/>
                          <a:latin typeface="Times New Roman" pitchFamily="18" charset="0"/>
                          <a:ea typeface="華康中黑體" pitchFamily="49" charset="-120"/>
                        </a:rPr>
                        <a:t>大型：</a:t>
                      </a:r>
                      <a:r>
                        <a:rPr kumimoji="1" lang="en-US" altLang="zh-TW" sz="2400" b="1" i="0" u="none" strike="noStrike" cap="none" normalizeH="0" baseline="0" smtClean="0">
                          <a:ln>
                            <a:noFill/>
                          </a:ln>
                          <a:solidFill>
                            <a:srgbClr val="006699"/>
                          </a:solidFill>
                          <a:effectLst/>
                          <a:latin typeface="Times New Roman" pitchFamily="18" charset="0"/>
                          <a:ea typeface="華康中黑體" pitchFamily="49" charset="-120"/>
                        </a:rPr>
                        <a:t>601</a:t>
                      </a:r>
                      <a:r>
                        <a:rPr kumimoji="1" lang="zh-TW" altLang="en-US" sz="2400" b="1" i="0" u="none" strike="noStrike" cap="none" normalizeH="0" baseline="0" smtClean="0">
                          <a:ln>
                            <a:noFill/>
                          </a:ln>
                          <a:solidFill>
                            <a:srgbClr val="006699"/>
                          </a:solidFill>
                          <a:effectLst/>
                          <a:latin typeface="Times New Roman" pitchFamily="18" charset="0"/>
                          <a:ea typeface="華康中黑體" pitchFamily="49" charset="-120"/>
                        </a:rPr>
                        <a:t>間以上</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smtClean="0">
                          <a:ln>
                            <a:noFill/>
                          </a:ln>
                          <a:solidFill>
                            <a:srgbClr val="006699"/>
                          </a:solidFill>
                          <a:effectLst/>
                          <a:latin typeface="Times New Roman" pitchFamily="18" charset="0"/>
                          <a:ea typeface="華康中黑體" pitchFamily="49" charset="-120"/>
                        </a:rPr>
                        <a:t>小型：</a:t>
                      </a:r>
                      <a:r>
                        <a:rPr kumimoji="1" lang="en-US" altLang="zh-TW" sz="2400" b="1" i="0" u="none" strike="noStrike" cap="none" normalizeH="0" baseline="0" smtClean="0">
                          <a:ln>
                            <a:noFill/>
                          </a:ln>
                          <a:solidFill>
                            <a:srgbClr val="006699"/>
                          </a:solidFill>
                          <a:effectLst/>
                          <a:latin typeface="Times New Roman" pitchFamily="18" charset="0"/>
                          <a:ea typeface="華康中黑體" pitchFamily="49" charset="-120"/>
                        </a:rPr>
                        <a:t>150</a:t>
                      </a:r>
                      <a:r>
                        <a:rPr kumimoji="1" lang="zh-TW" altLang="en-US" sz="2400" b="1" i="0" u="none" strike="noStrike" cap="none" normalizeH="0" baseline="0" smtClean="0">
                          <a:ln>
                            <a:noFill/>
                          </a:ln>
                          <a:solidFill>
                            <a:srgbClr val="006699"/>
                          </a:solidFill>
                          <a:effectLst/>
                          <a:latin typeface="Times New Roman" pitchFamily="18" charset="0"/>
                          <a:ea typeface="華康中黑體" pitchFamily="49" charset="-120"/>
                        </a:rPr>
                        <a:t>間以下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smtClean="0">
                          <a:ln>
                            <a:noFill/>
                          </a:ln>
                          <a:solidFill>
                            <a:srgbClr val="006699"/>
                          </a:solidFill>
                          <a:effectLst/>
                          <a:latin typeface="Times New Roman" pitchFamily="18" charset="0"/>
                          <a:ea typeface="華康中黑體" pitchFamily="49" charset="-120"/>
                        </a:rPr>
                        <a:t>中型：</a:t>
                      </a:r>
                      <a:r>
                        <a:rPr kumimoji="1" lang="en-US" altLang="zh-TW" sz="2400" b="1" i="0" u="none" strike="noStrike" cap="none" normalizeH="0" baseline="0" smtClean="0">
                          <a:ln>
                            <a:noFill/>
                          </a:ln>
                          <a:solidFill>
                            <a:srgbClr val="006699"/>
                          </a:solidFill>
                          <a:effectLst/>
                          <a:latin typeface="Times New Roman" pitchFamily="18" charset="0"/>
                          <a:ea typeface="華康中黑體" pitchFamily="49" charset="-120"/>
                        </a:rPr>
                        <a:t>151~499</a:t>
                      </a:r>
                      <a:r>
                        <a:rPr kumimoji="1" lang="zh-TW" altLang="en-US" sz="2400" b="1" i="0" u="none" strike="noStrike" cap="none" normalizeH="0" baseline="0" smtClean="0">
                          <a:ln>
                            <a:noFill/>
                          </a:ln>
                          <a:solidFill>
                            <a:srgbClr val="006699"/>
                          </a:solidFill>
                          <a:effectLst/>
                          <a:latin typeface="Times New Roman" pitchFamily="18" charset="0"/>
                          <a:ea typeface="華康中黑體" pitchFamily="49" charset="-120"/>
                        </a:rPr>
                        <a:t>間</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smtClean="0">
                          <a:ln>
                            <a:noFill/>
                          </a:ln>
                          <a:solidFill>
                            <a:srgbClr val="006699"/>
                          </a:solidFill>
                          <a:effectLst/>
                          <a:latin typeface="Times New Roman" pitchFamily="18" charset="0"/>
                          <a:ea typeface="華康中黑體" pitchFamily="49" charset="-120"/>
                        </a:rPr>
                        <a:t>大型：</a:t>
                      </a:r>
                      <a:r>
                        <a:rPr kumimoji="1" lang="en-US" altLang="zh-TW" sz="2400" b="1" i="0" u="none" strike="noStrike" cap="none" normalizeH="0" baseline="0" smtClean="0">
                          <a:ln>
                            <a:noFill/>
                          </a:ln>
                          <a:solidFill>
                            <a:srgbClr val="006699"/>
                          </a:solidFill>
                          <a:effectLst/>
                          <a:latin typeface="Times New Roman" pitchFamily="18" charset="0"/>
                          <a:ea typeface="華康中黑體" pitchFamily="49" charset="-120"/>
                        </a:rPr>
                        <a:t>500</a:t>
                      </a:r>
                      <a:r>
                        <a:rPr kumimoji="1" lang="zh-TW" altLang="en-US" sz="2400" b="1" i="0" u="none" strike="noStrike" cap="none" normalizeH="0" baseline="0" smtClean="0">
                          <a:ln>
                            <a:noFill/>
                          </a:ln>
                          <a:solidFill>
                            <a:srgbClr val="006699"/>
                          </a:solidFill>
                          <a:effectLst/>
                          <a:latin typeface="Times New Roman" pitchFamily="18" charset="0"/>
                          <a:ea typeface="華康中黑體" pitchFamily="49" charset="-120"/>
                        </a:rPr>
                        <a:t>間以上</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14036" name="Rectangle 20"/>
          <p:cNvSpPr>
            <a:spLocks noGrp="1" noChangeArrowheads="1"/>
          </p:cNvSpPr>
          <p:nvPr>
            <p:ph type="title"/>
          </p:nvPr>
        </p:nvSpPr>
        <p:spPr/>
        <p:txBody>
          <a:bodyPr/>
          <a:lstStyle/>
          <a:p>
            <a:r>
              <a:rPr lang="zh-TW" altLang="en-US" sz="3600"/>
              <a:t>依旅館規模分</a:t>
            </a:r>
            <a:r>
              <a:rPr lang="en-US" altLang="zh-TW" sz="3600"/>
              <a:t>(by size) </a:t>
            </a:r>
          </a:p>
        </p:txBody>
      </p:sp>
      <p:sp>
        <p:nvSpPr>
          <p:cNvPr id="214037" name="Rectangle 21"/>
          <p:cNvSpPr>
            <a:spLocks noGrp="1" noChangeArrowheads="1"/>
          </p:cNvSpPr>
          <p:nvPr>
            <p:ph type="body" idx="1"/>
          </p:nvPr>
        </p:nvSpPr>
        <p:spPr/>
        <p:txBody>
          <a:bodyPr/>
          <a:lstStyle/>
          <a:p>
            <a:r>
              <a:rPr lang="zh-TW" altLang="en-US"/>
              <a:t>旅館依房間數量的多少或經營規模之大小區分為大、中、小型三種。</a:t>
            </a:r>
          </a:p>
          <a:p>
            <a:endParaRPr lang="en-US" altLang="zh-TW"/>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5"/>
          <p:cNvSpPr>
            <a:spLocks noGrp="1"/>
          </p:cNvSpPr>
          <p:nvPr>
            <p:ph type="sldNum" sz="quarter" idx="12"/>
          </p:nvPr>
        </p:nvSpPr>
        <p:spPr/>
        <p:txBody>
          <a:bodyPr/>
          <a:lstStyle/>
          <a:p>
            <a:fld id="{8D76ED66-5118-4801-BB1E-5DF5A44011CC}" type="slidenum">
              <a:rPr lang="en-US" altLang="zh-TW"/>
              <a:pPr/>
              <a:t>36</a:t>
            </a:fld>
            <a:endParaRPr lang="en-US" altLang="zh-TW"/>
          </a:p>
        </p:txBody>
      </p:sp>
      <p:sp>
        <p:nvSpPr>
          <p:cNvPr id="215042" name="Rectangle 2"/>
          <p:cNvSpPr>
            <a:spLocks noChangeArrowheads="1"/>
          </p:cNvSpPr>
          <p:nvPr/>
        </p:nvSpPr>
        <p:spPr bwMode="auto">
          <a:xfrm>
            <a:off x="395288" y="404813"/>
            <a:ext cx="822960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TW" altLang="zh-TW" sz="4400">
              <a:latin typeface="標楷體" pitchFamily="65" charset="-120"/>
              <a:ea typeface="標楷體" pitchFamily="65" charset="-120"/>
            </a:endParaRPr>
          </a:p>
        </p:txBody>
      </p:sp>
      <p:sp>
        <p:nvSpPr>
          <p:cNvPr id="215043" name="Text Box 3"/>
          <p:cNvSpPr txBox="1">
            <a:spLocks noChangeArrowheads="1"/>
          </p:cNvSpPr>
          <p:nvPr/>
        </p:nvSpPr>
        <p:spPr bwMode="auto">
          <a:xfrm>
            <a:off x="381000" y="1125538"/>
            <a:ext cx="8512175" cy="130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39825" indent="-1139825" defTabSz="952500">
              <a:tabLst>
                <a:tab pos="765175" algn="l"/>
                <a:tab pos="1139825" algn="l"/>
              </a:tabLst>
              <a:defRPr kumimoji="1" sz="2400">
                <a:solidFill>
                  <a:schemeClr val="tx1"/>
                </a:solidFill>
                <a:latin typeface="Times New Roman" pitchFamily="18" charset="0"/>
                <a:ea typeface="新細明體" pitchFamily="18" charset="-120"/>
              </a:defRPr>
            </a:lvl1pPr>
            <a:lvl2pPr marL="1330325" defTabSz="952500">
              <a:tabLst>
                <a:tab pos="765175" algn="l"/>
                <a:tab pos="1139825" algn="l"/>
              </a:tabLst>
              <a:defRPr kumimoji="1" sz="2400">
                <a:solidFill>
                  <a:schemeClr val="tx1"/>
                </a:solidFill>
                <a:latin typeface="Times New Roman" pitchFamily="18" charset="0"/>
                <a:ea typeface="新細明體" pitchFamily="18" charset="-120"/>
              </a:defRPr>
            </a:lvl2pPr>
            <a:lvl3pPr marL="1520825" defTabSz="952500">
              <a:tabLst>
                <a:tab pos="765175" algn="l"/>
                <a:tab pos="1139825" algn="l"/>
              </a:tabLst>
              <a:defRPr kumimoji="1" sz="2400">
                <a:solidFill>
                  <a:schemeClr val="tx1"/>
                </a:solidFill>
                <a:latin typeface="Times New Roman" pitchFamily="18" charset="0"/>
                <a:ea typeface="新細明體" pitchFamily="18" charset="-120"/>
              </a:defRPr>
            </a:lvl3pPr>
            <a:lvl4pPr marL="1711325" defTabSz="952500">
              <a:tabLst>
                <a:tab pos="765175" algn="l"/>
                <a:tab pos="1139825" algn="l"/>
              </a:tabLst>
              <a:defRPr kumimoji="1" sz="2400">
                <a:solidFill>
                  <a:schemeClr val="tx1"/>
                </a:solidFill>
                <a:latin typeface="Times New Roman" pitchFamily="18" charset="0"/>
                <a:ea typeface="新細明體" pitchFamily="18" charset="-120"/>
              </a:defRPr>
            </a:lvl4pPr>
            <a:lvl5pPr marL="1901825" defTabSz="952500">
              <a:tabLst>
                <a:tab pos="765175" algn="l"/>
                <a:tab pos="1139825" algn="l"/>
              </a:tabLst>
              <a:defRPr kumimoji="1" sz="2400">
                <a:solidFill>
                  <a:schemeClr val="tx1"/>
                </a:solidFill>
                <a:latin typeface="Times New Roman" pitchFamily="18" charset="0"/>
                <a:ea typeface="新細明體" pitchFamily="18" charset="-120"/>
              </a:defRPr>
            </a:lvl5pPr>
            <a:lvl6pPr marL="2359025" defTabSz="952500" fontAlgn="base">
              <a:spcBef>
                <a:spcPct val="0"/>
              </a:spcBef>
              <a:spcAft>
                <a:spcPct val="0"/>
              </a:spcAft>
              <a:tabLst>
                <a:tab pos="765175" algn="l"/>
                <a:tab pos="1139825" algn="l"/>
              </a:tabLst>
              <a:defRPr kumimoji="1" sz="2400">
                <a:solidFill>
                  <a:schemeClr val="tx1"/>
                </a:solidFill>
                <a:latin typeface="Times New Roman" pitchFamily="18" charset="0"/>
                <a:ea typeface="新細明體" pitchFamily="18" charset="-120"/>
              </a:defRPr>
            </a:lvl6pPr>
            <a:lvl7pPr marL="2816225" defTabSz="952500" fontAlgn="base">
              <a:spcBef>
                <a:spcPct val="0"/>
              </a:spcBef>
              <a:spcAft>
                <a:spcPct val="0"/>
              </a:spcAft>
              <a:tabLst>
                <a:tab pos="765175" algn="l"/>
                <a:tab pos="1139825" algn="l"/>
              </a:tabLst>
              <a:defRPr kumimoji="1" sz="2400">
                <a:solidFill>
                  <a:schemeClr val="tx1"/>
                </a:solidFill>
                <a:latin typeface="Times New Roman" pitchFamily="18" charset="0"/>
                <a:ea typeface="新細明體" pitchFamily="18" charset="-120"/>
              </a:defRPr>
            </a:lvl7pPr>
            <a:lvl8pPr marL="3273425" defTabSz="952500" fontAlgn="base">
              <a:spcBef>
                <a:spcPct val="0"/>
              </a:spcBef>
              <a:spcAft>
                <a:spcPct val="0"/>
              </a:spcAft>
              <a:tabLst>
                <a:tab pos="765175" algn="l"/>
                <a:tab pos="1139825" algn="l"/>
              </a:tabLst>
              <a:defRPr kumimoji="1" sz="2400">
                <a:solidFill>
                  <a:schemeClr val="tx1"/>
                </a:solidFill>
                <a:latin typeface="Times New Roman" pitchFamily="18" charset="0"/>
                <a:ea typeface="新細明體" pitchFamily="18" charset="-120"/>
              </a:defRPr>
            </a:lvl8pPr>
            <a:lvl9pPr marL="3730625" defTabSz="952500" fontAlgn="base">
              <a:spcBef>
                <a:spcPct val="0"/>
              </a:spcBef>
              <a:spcAft>
                <a:spcPct val="0"/>
              </a:spcAft>
              <a:tabLst>
                <a:tab pos="765175" algn="l"/>
                <a:tab pos="1139825" algn="l"/>
              </a:tabLst>
              <a:defRPr kumimoji="1" sz="2400">
                <a:solidFill>
                  <a:schemeClr val="tx1"/>
                </a:solidFill>
                <a:latin typeface="Times New Roman" pitchFamily="18" charset="0"/>
                <a:ea typeface="新細明體" pitchFamily="18" charset="-120"/>
              </a:defRPr>
            </a:lvl9pPr>
          </a:lstStyle>
          <a:p>
            <a:pPr lvl="2">
              <a:lnSpc>
                <a:spcPct val="120000"/>
              </a:lnSpc>
            </a:pPr>
            <a:r>
              <a:rPr lang="en-US" altLang="zh-TW" sz="3000">
                <a:latin typeface="標楷體" pitchFamily="65" charset="-120"/>
                <a:ea typeface="標楷體" pitchFamily="65" charset="-120"/>
              </a:rPr>
              <a:t> </a:t>
            </a:r>
          </a:p>
          <a:p>
            <a:pPr>
              <a:lnSpc>
                <a:spcPct val="120000"/>
              </a:lnSpc>
            </a:pPr>
            <a:endParaRPr lang="en-US" altLang="zh-TW" sz="3600">
              <a:latin typeface="標楷體" pitchFamily="65" charset="-120"/>
              <a:ea typeface="標楷體" pitchFamily="65" charset="-120"/>
            </a:endParaRPr>
          </a:p>
        </p:txBody>
      </p:sp>
      <p:pic>
        <p:nvPicPr>
          <p:cNvPr id="215044" name="Picture 4" descr="hkt_patong_resort_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3652838"/>
            <a:ext cx="4500562" cy="3205162"/>
          </a:xfrm>
          <a:prstGeom prst="rect">
            <a:avLst/>
          </a:prstGeom>
          <a:noFill/>
          <a:extLst>
            <a:ext uri="{909E8E84-426E-40DD-AFC4-6F175D3DCCD1}">
              <a14:hiddenFill xmlns:a14="http://schemas.microsoft.com/office/drawing/2010/main">
                <a:solidFill>
                  <a:srgbClr val="FFFFFF"/>
                </a:solidFill>
              </a14:hiddenFill>
            </a:ext>
          </a:extLst>
        </p:spPr>
      </p:pic>
      <p:sp>
        <p:nvSpPr>
          <p:cNvPr id="215045" name="Rectangle 5"/>
          <p:cNvSpPr>
            <a:spLocks noGrp="1" noChangeArrowheads="1"/>
          </p:cNvSpPr>
          <p:nvPr>
            <p:ph type="title"/>
          </p:nvPr>
        </p:nvSpPr>
        <p:spPr>
          <a:xfrm>
            <a:off x="395288" y="333375"/>
            <a:ext cx="8229600" cy="647700"/>
          </a:xfrm>
        </p:spPr>
        <p:txBody>
          <a:bodyPr/>
          <a:lstStyle/>
          <a:p>
            <a:r>
              <a:rPr lang="zh-TW" altLang="en-US" sz="3600"/>
              <a:t>依旅館所在地</a:t>
            </a:r>
            <a:r>
              <a:rPr lang="en-US" altLang="zh-TW" sz="3600"/>
              <a:t>(</a:t>
            </a:r>
            <a:r>
              <a:rPr lang="zh-TW" altLang="en-US" sz="3600"/>
              <a:t>地理位置</a:t>
            </a:r>
            <a:r>
              <a:rPr lang="en-US" altLang="zh-TW" sz="3600"/>
              <a:t>) </a:t>
            </a:r>
          </a:p>
        </p:txBody>
      </p:sp>
      <p:sp>
        <p:nvSpPr>
          <p:cNvPr id="215046" name="Rectangle 6"/>
          <p:cNvSpPr>
            <a:spLocks noGrp="1" noChangeArrowheads="1"/>
          </p:cNvSpPr>
          <p:nvPr>
            <p:ph type="body" idx="1"/>
          </p:nvPr>
        </p:nvSpPr>
        <p:spPr>
          <a:xfrm>
            <a:off x="457200" y="1125538"/>
            <a:ext cx="8229600" cy="4741862"/>
          </a:xfrm>
        </p:spPr>
        <p:txBody>
          <a:bodyPr/>
          <a:lstStyle/>
          <a:p>
            <a:pPr>
              <a:buFontTx/>
              <a:buNone/>
            </a:pPr>
            <a:endParaRPr lang="en-US" altLang="zh-TW"/>
          </a:p>
          <a:p>
            <a:pPr>
              <a:buFontTx/>
              <a:buNone/>
            </a:pPr>
            <a:r>
              <a:rPr lang="en-US" altLang="zh-TW"/>
              <a:t>	(1)</a:t>
            </a:r>
            <a:r>
              <a:rPr lang="zh-TW" altLang="en-US"/>
              <a:t>都市旅館</a:t>
            </a:r>
            <a:r>
              <a:rPr lang="en-US" altLang="zh-TW"/>
              <a:t>(city hotel):</a:t>
            </a:r>
            <a:r>
              <a:rPr lang="zh-TW" altLang="en-US"/>
              <a:t>指位於市區的旅館。</a:t>
            </a:r>
          </a:p>
          <a:p>
            <a:pPr>
              <a:buFontTx/>
              <a:buNone/>
            </a:pPr>
            <a:r>
              <a:rPr lang="zh-TW" altLang="en-US"/>
              <a:t>	</a:t>
            </a:r>
            <a:r>
              <a:rPr lang="en-US" altLang="zh-TW"/>
              <a:t>(2)</a:t>
            </a:r>
            <a:r>
              <a:rPr lang="zh-TW" altLang="en-US"/>
              <a:t>度假旅館</a:t>
            </a:r>
            <a:r>
              <a:rPr lang="en-US" altLang="zh-TW"/>
              <a:t>(resort hotel):</a:t>
            </a:r>
            <a:r>
              <a:rPr lang="zh-TW" altLang="en-US"/>
              <a:t>亦稱為休閒旅館</a:t>
            </a:r>
            <a:r>
              <a:rPr lang="en-US" altLang="zh-TW"/>
              <a:t>,</a:t>
            </a:r>
            <a:r>
              <a:rPr lang="zh-TW" altLang="en-US"/>
              <a:t>指位於風景區或郊區之旅館。</a:t>
            </a:r>
          </a:p>
          <a:p>
            <a:pPr lvl="2"/>
            <a:r>
              <a:rPr lang="zh-TW" altLang="en-US" sz="2800"/>
              <a:t>墾丁凱撒</a:t>
            </a:r>
          </a:p>
          <a:p>
            <a:pPr lvl="2"/>
            <a:r>
              <a:rPr lang="zh-TW" altLang="en-US" sz="2800"/>
              <a:t>翡翠灣福華</a:t>
            </a:r>
          </a:p>
          <a:p>
            <a:pPr lvl="2"/>
            <a:r>
              <a:rPr lang="zh-TW" altLang="en-US" sz="2800"/>
              <a:t>普吉島</a:t>
            </a:r>
          </a:p>
          <a:p>
            <a:pPr lvl="2"/>
            <a:r>
              <a:rPr lang="zh-TW" altLang="en-US" sz="2800"/>
              <a:t>峇里島</a:t>
            </a:r>
          </a:p>
          <a:p>
            <a:endParaRPr lang="en-US" altLang="zh-TW" sz="36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5"/>
          <p:cNvSpPr>
            <a:spLocks noGrp="1"/>
          </p:cNvSpPr>
          <p:nvPr>
            <p:ph type="sldNum" sz="quarter" idx="12"/>
          </p:nvPr>
        </p:nvSpPr>
        <p:spPr/>
        <p:txBody>
          <a:bodyPr/>
          <a:lstStyle/>
          <a:p>
            <a:fld id="{31A374D5-4C52-40C0-BF68-C3864078F810}" type="slidenum">
              <a:rPr lang="en-US" altLang="zh-TW"/>
              <a:pPr/>
              <a:t>37</a:t>
            </a:fld>
            <a:endParaRPr lang="en-US" altLang="zh-TW"/>
          </a:p>
        </p:txBody>
      </p:sp>
      <p:pic>
        <p:nvPicPr>
          <p:cNvPr id="216066" name="Picture 2" descr="Click here to go to the Super 8 homepage"/>
          <p:cNvPicPr>
            <a:picLocks noChangeAspect="1" noChangeArrowheads="1"/>
          </p:cNvPicPr>
          <p:nvPr/>
        </p:nvPicPr>
        <p:blipFill>
          <a:blip r:embed="rId2">
            <a:extLst>
              <a:ext uri="{28A0092B-C50C-407E-A947-70E740481C1C}">
                <a14:useLocalDpi xmlns:a14="http://schemas.microsoft.com/office/drawing/2010/main" val="0"/>
              </a:ext>
            </a:extLst>
          </a:blip>
          <a:srcRect r="84863"/>
          <a:stretch>
            <a:fillRect/>
          </a:stretch>
        </p:blipFill>
        <p:spPr bwMode="auto">
          <a:xfrm>
            <a:off x="6213475" y="0"/>
            <a:ext cx="1433513" cy="1628775"/>
          </a:xfrm>
          <a:prstGeom prst="rect">
            <a:avLst/>
          </a:prstGeom>
          <a:noFill/>
          <a:extLst>
            <a:ext uri="{909E8E84-426E-40DD-AFC4-6F175D3DCCD1}">
              <a14:hiddenFill xmlns:a14="http://schemas.microsoft.com/office/drawing/2010/main">
                <a:solidFill>
                  <a:srgbClr val="FFFFFF"/>
                </a:solidFill>
              </a14:hiddenFill>
            </a:ext>
          </a:extLst>
        </p:spPr>
      </p:pic>
      <p:sp>
        <p:nvSpPr>
          <p:cNvPr id="216067" name="Text Box 3"/>
          <p:cNvSpPr txBox="1">
            <a:spLocks noChangeArrowheads="1"/>
          </p:cNvSpPr>
          <p:nvPr/>
        </p:nvSpPr>
        <p:spPr bwMode="auto">
          <a:xfrm>
            <a:off x="250825" y="1196975"/>
            <a:ext cx="8569325" cy="604838"/>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76250" indent="-476250">
              <a:defRPr kumimoji="1" sz="2400">
                <a:solidFill>
                  <a:schemeClr val="tx1"/>
                </a:solidFill>
                <a:latin typeface="Times New Roman" pitchFamily="18" charset="0"/>
                <a:ea typeface="新細明體" pitchFamily="18" charset="-120"/>
              </a:defRPr>
            </a:lvl1pPr>
            <a:lvl2pPr marL="666750">
              <a:defRPr kumimoji="1" sz="2400">
                <a:solidFill>
                  <a:schemeClr val="tx1"/>
                </a:solidFill>
                <a:latin typeface="Times New Roman" pitchFamily="18" charset="0"/>
                <a:ea typeface="新細明體" pitchFamily="18" charset="-120"/>
              </a:defRPr>
            </a:lvl2pPr>
            <a:lvl3pPr>
              <a:defRPr kumimoji="1" sz="2400">
                <a:solidFill>
                  <a:schemeClr val="tx1"/>
                </a:solidFill>
                <a:latin typeface="Times New Roman" pitchFamily="18" charset="0"/>
                <a:ea typeface="新細明體" pitchFamily="18" charset="-120"/>
              </a:defRPr>
            </a:lvl3pPr>
            <a:lvl4pPr>
              <a:defRPr kumimoji="1" sz="2400">
                <a:solidFill>
                  <a:schemeClr val="tx1"/>
                </a:solidFill>
                <a:latin typeface="Times New Roman" pitchFamily="18" charset="0"/>
                <a:ea typeface="新細明體" pitchFamily="18" charset="-120"/>
              </a:defRPr>
            </a:lvl4pPr>
            <a:lvl5pPr>
              <a:defRPr kumimoji="1" sz="2400">
                <a:solidFill>
                  <a:schemeClr val="tx1"/>
                </a:solidFill>
                <a:latin typeface="Times New Roman" pitchFamily="18" charset="0"/>
                <a:ea typeface="新細明體" pitchFamily="18" charset="-120"/>
              </a:defRPr>
            </a:lvl5pPr>
            <a:lvl6pPr fontAlgn="base">
              <a:spcBef>
                <a:spcPct val="0"/>
              </a:spcBef>
              <a:spcAft>
                <a:spcPct val="0"/>
              </a:spcAft>
              <a:defRPr kumimoji="1" sz="2400">
                <a:solidFill>
                  <a:schemeClr val="tx1"/>
                </a:solidFill>
                <a:latin typeface="Times New Roman" pitchFamily="18" charset="0"/>
                <a:ea typeface="新細明體" pitchFamily="18" charset="-120"/>
              </a:defRPr>
            </a:lvl6pPr>
            <a:lvl7pPr fontAlgn="base">
              <a:spcBef>
                <a:spcPct val="0"/>
              </a:spcBef>
              <a:spcAft>
                <a:spcPct val="0"/>
              </a:spcAft>
              <a:defRPr kumimoji="1" sz="2400">
                <a:solidFill>
                  <a:schemeClr val="tx1"/>
                </a:solidFill>
                <a:latin typeface="Times New Roman" pitchFamily="18" charset="0"/>
                <a:ea typeface="新細明體" pitchFamily="18" charset="-120"/>
              </a:defRPr>
            </a:lvl7pPr>
            <a:lvl8pPr fontAlgn="base">
              <a:spcBef>
                <a:spcPct val="0"/>
              </a:spcBef>
              <a:spcAft>
                <a:spcPct val="0"/>
              </a:spcAft>
              <a:defRPr kumimoji="1" sz="2400">
                <a:solidFill>
                  <a:schemeClr val="tx1"/>
                </a:solidFill>
                <a:latin typeface="Times New Roman" pitchFamily="18" charset="0"/>
                <a:ea typeface="新細明體" pitchFamily="18" charset="-120"/>
              </a:defRPr>
            </a:lvl8pPr>
            <a:lvl9pPr fontAlgn="base">
              <a:spcBef>
                <a:spcPct val="0"/>
              </a:spcBef>
              <a:spcAft>
                <a:spcPct val="0"/>
              </a:spcAft>
              <a:defRPr kumimoji="1" sz="2400">
                <a:solidFill>
                  <a:schemeClr val="tx1"/>
                </a:solidFill>
                <a:latin typeface="Times New Roman" pitchFamily="18" charset="0"/>
                <a:ea typeface="新細明體" pitchFamily="18" charset="-120"/>
              </a:defRPr>
            </a:lvl9pPr>
          </a:lstStyle>
          <a:p>
            <a:pPr>
              <a:lnSpc>
                <a:spcPct val="120000"/>
              </a:lnSpc>
            </a:pPr>
            <a:r>
              <a:rPr lang="en-US" altLang="zh-TW" sz="2800">
                <a:latin typeface="標楷體" pitchFamily="65" charset="-120"/>
                <a:ea typeface="標楷體" pitchFamily="65" charset="-120"/>
              </a:rPr>
              <a:t>3</a:t>
            </a:r>
            <a:endParaRPr lang="en-US" altLang="zh-TW" sz="2800">
              <a:ea typeface="標楷體" pitchFamily="65" charset="-120"/>
            </a:endParaRPr>
          </a:p>
        </p:txBody>
      </p:sp>
      <p:pic>
        <p:nvPicPr>
          <p:cNvPr id="216068" name="Picture 4" descr="motel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0"/>
            <a:ext cx="1385888" cy="1584325"/>
          </a:xfrm>
          <a:prstGeom prst="rect">
            <a:avLst/>
          </a:prstGeom>
          <a:noFill/>
          <a:extLst>
            <a:ext uri="{909E8E84-426E-40DD-AFC4-6F175D3DCCD1}">
              <a14:hiddenFill xmlns:a14="http://schemas.microsoft.com/office/drawing/2010/main">
                <a:solidFill>
                  <a:srgbClr val="FFFFFF"/>
                </a:solidFill>
              </a14:hiddenFill>
            </a:ext>
          </a:extLst>
        </p:spPr>
      </p:pic>
      <p:pic>
        <p:nvPicPr>
          <p:cNvPr id="216069" name="Picture 5" descr="quality in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3338" y="-19050"/>
            <a:ext cx="1433512" cy="1628775"/>
          </a:xfrm>
          <a:prstGeom prst="rect">
            <a:avLst/>
          </a:prstGeom>
          <a:noFill/>
          <a:extLst>
            <a:ext uri="{909E8E84-426E-40DD-AFC4-6F175D3DCCD1}">
              <a14:hiddenFill xmlns:a14="http://schemas.microsoft.com/office/drawing/2010/main">
                <a:solidFill>
                  <a:srgbClr val="FFFFFF"/>
                </a:solidFill>
              </a14:hiddenFill>
            </a:ext>
          </a:extLst>
        </p:spPr>
      </p:pic>
      <p:sp>
        <p:nvSpPr>
          <p:cNvPr id="216074" name="Rectangle 10"/>
          <p:cNvSpPr>
            <a:spLocks noGrp="1" noChangeArrowheads="1"/>
          </p:cNvSpPr>
          <p:nvPr>
            <p:ph type="title"/>
          </p:nvPr>
        </p:nvSpPr>
        <p:spPr>
          <a:xfrm>
            <a:off x="755650" y="692150"/>
            <a:ext cx="4824413" cy="576263"/>
          </a:xfrm>
        </p:spPr>
        <p:txBody>
          <a:bodyPr/>
          <a:lstStyle/>
          <a:p>
            <a:r>
              <a:rPr lang="zh-TW" altLang="en-US" sz="3600"/>
              <a:t>依特殊立地條件分</a:t>
            </a:r>
          </a:p>
        </p:txBody>
      </p:sp>
      <p:sp>
        <p:nvSpPr>
          <p:cNvPr id="216075" name="Rectangle 11"/>
          <p:cNvSpPr>
            <a:spLocks noGrp="1" noChangeArrowheads="1"/>
          </p:cNvSpPr>
          <p:nvPr>
            <p:ph type="body" idx="1"/>
          </p:nvPr>
        </p:nvSpPr>
        <p:spPr>
          <a:xfrm>
            <a:off x="1143000" y="2060575"/>
            <a:ext cx="7772400" cy="4608513"/>
          </a:xfrm>
        </p:spPr>
        <p:txBody>
          <a:bodyPr/>
          <a:lstStyle/>
          <a:p>
            <a:pPr>
              <a:lnSpc>
                <a:spcPct val="80000"/>
              </a:lnSpc>
              <a:buFontTx/>
              <a:buNone/>
            </a:pPr>
            <a:r>
              <a:rPr lang="en-US" altLang="zh-TW" sz="2800"/>
              <a:t>(1)</a:t>
            </a:r>
            <a:r>
              <a:rPr lang="zh-TW" altLang="en-US" sz="2800"/>
              <a:t>公路旅館</a:t>
            </a:r>
            <a:r>
              <a:rPr lang="en-US" altLang="zh-TW" sz="2800"/>
              <a:t>(highway hotel):</a:t>
            </a:r>
            <a:r>
              <a:rPr lang="zh-TW" altLang="en-US" sz="2800"/>
              <a:t>指位在公路邊的旅館</a:t>
            </a:r>
          </a:p>
          <a:p>
            <a:pPr lvl="1">
              <a:lnSpc>
                <a:spcPct val="80000"/>
              </a:lnSpc>
              <a:buFontTx/>
              <a:buNone/>
            </a:pPr>
            <a:r>
              <a:rPr lang="en-US" altLang="zh-TW" sz="2400"/>
              <a:t>SUPER 8</a:t>
            </a:r>
          </a:p>
          <a:p>
            <a:pPr lvl="1">
              <a:lnSpc>
                <a:spcPct val="80000"/>
              </a:lnSpc>
              <a:buFontTx/>
              <a:buNone/>
            </a:pPr>
            <a:r>
              <a:rPr lang="en-US" altLang="zh-TW" sz="2400"/>
              <a:t>MOTEL 6 </a:t>
            </a:r>
          </a:p>
          <a:p>
            <a:pPr lvl="1">
              <a:lnSpc>
                <a:spcPct val="80000"/>
              </a:lnSpc>
              <a:buFontTx/>
              <a:buNone/>
            </a:pPr>
            <a:r>
              <a:rPr lang="en-US" altLang="zh-TW" sz="2400"/>
              <a:t>QUALITY INN</a:t>
            </a:r>
          </a:p>
          <a:p>
            <a:pPr>
              <a:lnSpc>
                <a:spcPct val="80000"/>
              </a:lnSpc>
              <a:buFontTx/>
              <a:buNone/>
            </a:pPr>
            <a:r>
              <a:rPr lang="en-US" altLang="zh-TW" sz="2800"/>
              <a:t>(2)</a:t>
            </a:r>
            <a:r>
              <a:rPr lang="zh-TW" altLang="en-US" sz="2800"/>
              <a:t>機場旅館</a:t>
            </a:r>
            <a:r>
              <a:rPr lang="en-US" altLang="zh-TW" sz="2800"/>
              <a:t>:(terminal hotel):</a:t>
            </a:r>
            <a:r>
              <a:rPr lang="zh-TW" altLang="en-US" sz="2800"/>
              <a:t>指接待飛行人員及大型國際機場過往旅客</a:t>
            </a:r>
            <a:r>
              <a:rPr lang="en-US" altLang="zh-TW" sz="2800"/>
              <a:t>,</a:t>
            </a:r>
            <a:r>
              <a:rPr lang="zh-TW" altLang="en-US" sz="2800"/>
              <a:t>於機場附近設置之旅館</a:t>
            </a:r>
            <a:r>
              <a:rPr lang="en-US" altLang="zh-TW" sz="2800"/>
              <a:t>,</a:t>
            </a:r>
            <a:r>
              <a:rPr lang="zh-TW" altLang="en-US" sz="2800"/>
              <a:t>其內並附設有餐飲設施。有的機場旅館是航空公司直營</a:t>
            </a:r>
            <a:r>
              <a:rPr lang="en-US" altLang="zh-TW" sz="2800"/>
              <a:t>,</a:t>
            </a:r>
            <a:r>
              <a:rPr lang="zh-TW" altLang="en-US" sz="2800"/>
              <a:t>稱為 </a:t>
            </a:r>
            <a:r>
              <a:rPr lang="en-US" altLang="zh-TW" sz="2800"/>
              <a:t>Airtel</a:t>
            </a:r>
            <a:r>
              <a:rPr lang="zh-TW" altLang="en-US" sz="2800"/>
              <a:t>。</a:t>
            </a:r>
          </a:p>
          <a:p>
            <a:pPr>
              <a:lnSpc>
                <a:spcPct val="80000"/>
              </a:lnSpc>
              <a:buFontTx/>
              <a:buNone/>
            </a:pPr>
            <a:r>
              <a:rPr lang="en-US" altLang="zh-TW" sz="2800"/>
              <a:t>(3)</a:t>
            </a:r>
            <a:r>
              <a:rPr lang="zh-TW" altLang="en-US" sz="2800"/>
              <a:t>鄉村旅館</a:t>
            </a:r>
            <a:r>
              <a:rPr lang="en-US" altLang="zh-TW" sz="2800"/>
              <a:t>(country hotel):</a:t>
            </a:r>
            <a:r>
              <a:rPr lang="zh-TW" altLang="en-US" sz="2800"/>
              <a:t>指分散在山邊</a:t>
            </a:r>
            <a:r>
              <a:rPr lang="en-US" altLang="zh-TW" sz="2800"/>
              <a:t>(mountain hotel)</a:t>
            </a:r>
            <a:r>
              <a:rPr lang="zh-TW" altLang="en-US" sz="2800"/>
              <a:t>、海邊及高爾夫球場附近的旅館。</a:t>
            </a:r>
          </a:p>
          <a:p>
            <a:pPr>
              <a:lnSpc>
                <a:spcPct val="80000"/>
              </a:lnSpc>
              <a:buFontTx/>
              <a:buNone/>
            </a:pPr>
            <a:r>
              <a:rPr lang="en-US" altLang="zh-TW" sz="2800"/>
              <a:t>(4)</a:t>
            </a:r>
            <a:r>
              <a:rPr lang="zh-TW" altLang="en-US" sz="2800"/>
              <a:t>海港旅館</a:t>
            </a:r>
            <a:r>
              <a:rPr lang="en-US" altLang="zh-TW" sz="2800"/>
              <a:t>(sea-port hotel)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p:txBody>
          <a:bodyPr/>
          <a:lstStyle/>
          <a:p>
            <a:fld id="{15978831-C013-40E7-8B6A-F55B919D24FE}" type="slidenum">
              <a:rPr lang="en-US" altLang="zh-TW"/>
              <a:pPr/>
              <a:t>38</a:t>
            </a:fld>
            <a:endParaRPr lang="en-US" altLang="zh-TW"/>
          </a:p>
        </p:txBody>
      </p:sp>
      <p:pic>
        <p:nvPicPr>
          <p:cNvPr id="217090" name="Picture 2" descr="super 8 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5400"/>
            <a:ext cx="7596188" cy="4292600"/>
          </a:xfrm>
          <a:prstGeom prst="rect">
            <a:avLst/>
          </a:prstGeom>
          <a:noFill/>
          <a:extLst>
            <a:ext uri="{909E8E84-426E-40DD-AFC4-6F175D3DCCD1}">
              <a14:hiddenFill xmlns:a14="http://schemas.microsoft.com/office/drawing/2010/main">
                <a:solidFill>
                  <a:srgbClr val="FFFFFF"/>
                </a:solidFill>
              </a14:hiddenFill>
            </a:ext>
          </a:extLst>
        </p:spPr>
      </p:pic>
      <p:sp>
        <p:nvSpPr>
          <p:cNvPr id="217091" name="Rectangle 3"/>
          <p:cNvSpPr>
            <a:spLocks noGrp="1" noChangeArrowheads="1"/>
          </p:cNvSpPr>
          <p:nvPr>
            <p:ph type="title"/>
          </p:nvPr>
        </p:nvSpPr>
        <p:spPr/>
        <p:txBody>
          <a:bodyPr/>
          <a:lstStyle/>
          <a:p>
            <a:endParaRPr lang="zh-TW" altLang="zh-TW"/>
          </a:p>
        </p:txBody>
      </p:sp>
      <p:pic>
        <p:nvPicPr>
          <p:cNvPr id="217092" name="Picture 4" descr="Motel_6_Columbia_MO_Ext"/>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5219700" cy="3319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7093" name="Picture 5" descr="quality hot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0"/>
            <a:ext cx="3995737" cy="4437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6"/>
          <p:cNvSpPr>
            <a:spLocks noGrp="1"/>
          </p:cNvSpPr>
          <p:nvPr>
            <p:ph type="sldNum" sz="quarter" idx="12"/>
          </p:nvPr>
        </p:nvSpPr>
        <p:spPr/>
        <p:txBody>
          <a:bodyPr/>
          <a:lstStyle/>
          <a:p>
            <a:fld id="{8BE8CE9F-6AA5-43F5-A212-64BBEFA96323}" type="slidenum">
              <a:rPr lang="en-US" altLang="zh-TW"/>
              <a:pPr/>
              <a:t>39</a:t>
            </a:fld>
            <a:endParaRPr lang="en-US" altLang="zh-TW"/>
          </a:p>
        </p:txBody>
      </p:sp>
      <p:sp>
        <p:nvSpPr>
          <p:cNvPr id="220162" name="Rectangle 2"/>
          <p:cNvSpPr>
            <a:spLocks noChangeArrowheads="1"/>
          </p:cNvSpPr>
          <p:nvPr/>
        </p:nvSpPr>
        <p:spPr bwMode="auto">
          <a:xfrm>
            <a:off x="533400" y="533400"/>
            <a:ext cx="8229600"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TW" altLang="zh-TW" sz="4400">
              <a:latin typeface="標楷體" pitchFamily="65" charset="-120"/>
              <a:ea typeface="標楷體" pitchFamily="65" charset="-120"/>
            </a:endParaRPr>
          </a:p>
        </p:txBody>
      </p:sp>
      <p:pic>
        <p:nvPicPr>
          <p:cNvPr id="220163" name="Picture 3" descr="apartment hotel"/>
          <p:cNvPicPr>
            <a:picLocks noChangeAspect="1" noChangeArrowheads="1"/>
          </p:cNvPicPr>
          <p:nvPr/>
        </p:nvPicPr>
        <p:blipFill rotWithShape="1">
          <a:blip r:embed="rId2">
            <a:extLst>
              <a:ext uri="{28A0092B-C50C-407E-A947-70E740481C1C}">
                <a14:useLocalDpi xmlns:a14="http://schemas.microsoft.com/office/drawing/2010/main" val="0"/>
              </a:ext>
            </a:extLst>
          </a:blip>
          <a:srcRect l="3737" t="2401" r="3423" b="2716"/>
          <a:stretch/>
        </p:blipFill>
        <p:spPr bwMode="auto">
          <a:xfrm>
            <a:off x="4931764" y="973137"/>
            <a:ext cx="3831236" cy="5397683"/>
          </a:xfrm>
          <a:prstGeom prst="rect">
            <a:avLst/>
          </a:prstGeom>
          <a:noFill/>
          <a:extLst>
            <a:ext uri="{909E8E84-426E-40DD-AFC4-6F175D3DCCD1}">
              <a14:hiddenFill xmlns:a14="http://schemas.microsoft.com/office/drawing/2010/main">
                <a:solidFill>
                  <a:srgbClr val="FFFFFF"/>
                </a:solidFill>
              </a14:hiddenFill>
            </a:ext>
          </a:extLst>
        </p:spPr>
      </p:pic>
      <p:sp>
        <p:nvSpPr>
          <p:cNvPr id="220165" name="Rectangle 5"/>
          <p:cNvSpPr>
            <a:spLocks noGrp="1" noChangeArrowheads="1"/>
          </p:cNvSpPr>
          <p:nvPr>
            <p:ph type="title"/>
          </p:nvPr>
        </p:nvSpPr>
        <p:spPr/>
        <p:txBody>
          <a:bodyPr/>
          <a:lstStyle/>
          <a:p>
            <a:r>
              <a:rPr lang="zh-TW" altLang="en-US"/>
              <a:t>依特殊目的分</a:t>
            </a:r>
          </a:p>
        </p:txBody>
      </p:sp>
      <p:sp>
        <p:nvSpPr>
          <p:cNvPr id="220164" name="Rectangle 4"/>
          <p:cNvSpPr>
            <a:spLocks noGrp="1" noChangeArrowheads="1"/>
          </p:cNvSpPr>
          <p:nvPr>
            <p:ph type="body" sz="half" idx="1"/>
          </p:nvPr>
        </p:nvSpPr>
        <p:spPr>
          <a:xfrm>
            <a:off x="1143000" y="1557338"/>
            <a:ext cx="3810000" cy="4538662"/>
          </a:xfrm>
        </p:spPr>
        <p:txBody>
          <a:bodyPr/>
          <a:lstStyle/>
          <a:p>
            <a:pPr>
              <a:buFontTx/>
              <a:buNone/>
            </a:pPr>
            <a:r>
              <a:rPr lang="en-US" altLang="zh-TW"/>
              <a:t>(1)</a:t>
            </a:r>
            <a:r>
              <a:rPr lang="zh-TW" altLang="en-US"/>
              <a:t>商用旅館</a:t>
            </a:r>
          </a:p>
          <a:p>
            <a:pPr>
              <a:buFontTx/>
              <a:buNone/>
            </a:pPr>
            <a:r>
              <a:rPr lang="en-US" altLang="zh-TW"/>
              <a:t>(2)</a:t>
            </a:r>
            <a:r>
              <a:rPr lang="zh-TW" altLang="en-US"/>
              <a:t>開會用旅館</a:t>
            </a:r>
            <a:r>
              <a:rPr lang="en-US" altLang="zh-TW"/>
              <a:t>(conventional hotel)</a:t>
            </a:r>
          </a:p>
          <a:p>
            <a:pPr>
              <a:buFontTx/>
              <a:buNone/>
            </a:pPr>
            <a:r>
              <a:rPr lang="en-US" altLang="zh-TW"/>
              <a:t>(3)</a:t>
            </a:r>
            <a:r>
              <a:rPr lang="zh-TW" altLang="en-US"/>
              <a:t>公寓旅館</a:t>
            </a:r>
            <a:r>
              <a:rPr lang="en-US" altLang="zh-TW"/>
              <a:t>(apartment hotel)</a:t>
            </a:r>
          </a:p>
          <a:p>
            <a:pPr>
              <a:buFontTx/>
              <a:buNone/>
            </a:pPr>
            <a:r>
              <a:rPr lang="en-US" altLang="zh-TW"/>
              <a:t>(4)</a:t>
            </a:r>
            <a:r>
              <a:rPr lang="zh-TW" altLang="en-US"/>
              <a:t>療養旅館</a:t>
            </a:r>
            <a:r>
              <a:rPr lang="en-US" altLang="zh-TW"/>
              <a:t>(hospital hotel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F40C0BC9-FB1C-4006-AE34-004458F7D6DF}" type="slidenum">
              <a:rPr lang="en-US" altLang="zh-TW"/>
              <a:pPr/>
              <a:t>4</a:t>
            </a:fld>
            <a:endParaRPr lang="en-US" altLang="zh-TW"/>
          </a:p>
        </p:txBody>
      </p:sp>
      <p:sp>
        <p:nvSpPr>
          <p:cNvPr id="79878" name="Rectangle 6"/>
          <p:cNvSpPr>
            <a:spLocks noGrp="1" noChangeArrowheads="1"/>
          </p:cNvSpPr>
          <p:nvPr>
            <p:ph type="title"/>
          </p:nvPr>
        </p:nvSpPr>
        <p:spPr/>
        <p:txBody>
          <a:bodyPr/>
          <a:lstStyle/>
          <a:p>
            <a:r>
              <a:rPr lang="zh-TW" altLang="en-US" sz="3600"/>
              <a:t>簡史</a:t>
            </a:r>
            <a:r>
              <a:rPr lang="en-US" altLang="zh-TW" sz="3600"/>
              <a:t>(</a:t>
            </a:r>
            <a:r>
              <a:rPr lang="zh-TW" altLang="en-US" sz="3600"/>
              <a:t>中國</a:t>
            </a:r>
            <a:r>
              <a:rPr lang="en-US" altLang="zh-TW" sz="3600"/>
              <a:t>)</a:t>
            </a:r>
          </a:p>
        </p:txBody>
      </p:sp>
      <p:sp>
        <p:nvSpPr>
          <p:cNvPr id="79879" name="Rectangle 7"/>
          <p:cNvSpPr>
            <a:spLocks noGrp="1" noChangeArrowheads="1"/>
          </p:cNvSpPr>
          <p:nvPr>
            <p:ph type="body" idx="1"/>
          </p:nvPr>
        </p:nvSpPr>
        <p:spPr/>
        <p:txBody>
          <a:bodyPr/>
          <a:lstStyle/>
          <a:p>
            <a:r>
              <a:rPr lang="zh-TW" altLang="en-US" sz="2800"/>
              <a:t>秦漢時代因交通發達</a:t>
            </a:r>
            <a:r>
              <a:rPr lang="en-US" altLang="zh-TW" sz="2800"/>
              <a:t>,</a:t>
            </a:r>
            <a:r>
              <a:rPr lang="zh-TW" altLang="en-US" sz="2800"/>
              <a:t>有「亭」、「驛」、 「逆旅」、「私館」與「客舍」之設備。</a:t>
            </a:r>
          </a:p>
          <a:p>
            <a:pPr lvl="1"/>
            <a:r>
              <a:rPr lang="zh-TW" altLang="en-US" sz="2400"/>
              <a:t>驛亭</a:t>
            </a:r>
            <a:r>
              <a:rPr lang="en-US" altLang="zh-TW" sz="2400"/>
              <a:t>(</a:t>
            </a:r>
            <a:r>
              <a:rPr lang="zh-TW" altLang="en-US" sz="2400"/>
              <a:t>或亭驛</a:t>
            </a:r>
            <a:r>
              <a:rPr lang="en-US" altLang="zh-TW" sz="2400"/>
              <a:t>):</a:t>
            </a:r>
            <a:r>
              <a:rPr lang="zh-TW" altLang="en-US" sz="2400"/>
              <a:t>指短暫歇腳的小屋子</a:t>
            </a:r>
            <a:r>
              <a:rPr lang="en-US" altLang="zh-TW" sz="2400"/>
              <a:t>, </a:t>
            </a:r>
            <a:r>
              <a:rPr lang="zh-TW" altLang="en-US" sz="2400"/>
              <a:t>也是馬房</a:t>
            </a:r>
            <a:r>
              <a:rPr lang="en-US" altLang="zh-TW" sz="2400"/>
              <a:t>,</a:t>
            </a:r>
            <a:r>
              <a:rPr lang="zh-TW" altLang="en-US" sz="2400"/>
              <a:t>讓馬匹棲身的地方。 </a:t>
            </a:r>
          </a:p>
          <a:p>
            <a:pPr lvl="2"/>
            <a:r>
              <a:rPr lang="zh-TW" altLang="en-US" sz="2000"/>
              <a:t>古時為傳遞文書中途換馬之處。</a:t>
            </a:r>
          </a:p>
          <a:p>
            <a:pPr lvl="2"/>
            <a:r>
              <a:rPr lang="zh-TW" altLang="en-US" sz="2000"/>
              <a:t>一般設於通都大邑或交通要道。</a:t>
            </a:r>
          </a:p>
          <a:p>
            <a:pPr lvl="1"/>
            <a:r>
              <a:rPr lang="zh-TW" altLang="en-US" sz="2400"/>
              <a:t>逆旅、私館 、客舍 </a:t>
            </a:r>
            <a:r>
              <a:rPr lang="en-US" altLang="zh-TW" sz="2400"/>
              <a:t>: </a:t>
            </a:r>
            <a:r>
              <a:rPr lang="zh-TW" altLang="en-US" sz="2400"/>
              <a:t>簡易的宿場所。</a:t>
            </a:r>
          </a:p>
          <a:p>
            <a:r>
              <a:rPr lang="zh-TW" altLang="en-US" sz="2800"/>
              <a:t>唐代有「禮賓院」和「驛館」招待各國使節代表、貴賓、顯要；「波斯邸」專為外賓而設</a:t>
            </a:r>
            <a:r>
              <a:rPr lang="en-US" altLang="zh-TW" sz="2800"/>
              <a:t>,</a:t>
            </a:r>
            <a:r>
              <a:rPr lang="zh-TW" altLang="en-US" sz="2800"/>
              <a:t>似今日的國際觀光旅館。</a:t>
            </a:r>
          </a:p>
          <a:p>
            <a:pPr lvl="1"/>
            <a:r>
              <a:rPr lang="zh-TW" altLang="en-US" sz="2400"/>
              <a:t>禮賓院、驛館 </a:t>
            </a:r>
            <a:r>
              <a:rPr lang="en-US" altLang="zh-TW" sz="2400"/>
              <a:t>: </a:t>
            </a:r>
            <a:r>
              <a:rPr lang="zh-TW" altLang="en-US" sz="2400"/>
              <a:t>設備豪華。接待貴賓、華僑、各國使節。</a:t>
            </a:r>
          </a:p>
          <a:p>
            <a:endParaRPr lang="en-US" altLang="zh-TW" sz="28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fld id="{8CF0F8FF-F15F-475C-B9BA-9DBD3A8D2CA4}" type="slidenum">
              <a:rPr lang="en-US" altLang="zh-TW"/>
              <a:pPr/>
              <a:t>40</a:t>
            </a:fld>
            <a:endParaRPr lang="en-US" altLang="zh-TW"/>
          </a:p>
        </p:txBody>
      </p:sp>
      <p:sp>
        <p:nvSpPr>
          <p:cNvPr id="221186" name="Text Box 2"/>
          <p:cNvSpPr txBox="1">
            <a:spLocks noChangeArrowheads="1"/>
          </p:cNvSpPr>
          <p:nvPr/>
        </p:nvSpPr>
        <p:spPr bwMode="auto">
          <a:xfrm>
            <a:off x="838200" y="1752600"/>
            <a:ext cx="8305800" cy="604838"/>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76250" indent="-476250">
              <a:defRPr kumimoji="1" sz="2400">
                <a:solidFill>
                  <a:schemeClr val="tx1"/>
                </a:solidFill>
                <a:latin typeface="Times New Roman" pitchFamily="18" charset="0"/>
                <a:ea typeface="新細明體" pitchFamily="18" charset="-120"/>
              </a:defRPr>
            </a:lvl1pPr>
            <a:lvl2pPr marL="666750">
              <a:defRPr kumimoji="1" sz="2400">
                <a:solidFill>
                  <a:schemeClr val="tx1"/>
                </a:solidFill>
                <a:latin typeface="Times New Roman" pitchFamily="18" charset="0"/>
                <a:ea typeface="新細明體" pitchFamily="18" charset="-120"/>
              </a:defRPr>
            </a:lvl2pPr>
            <a:lvl3pPr>
              <a:defRPr kumimoji="1" sz="2400">
                <a:solidFill>
                  <a:schemeClr val="tx1"/>
                </a:solidFill>
                <a:latin typeface="Times New Roman" pitchFamily="18" charset="0"/>
                <a:ea typeface="新細明體" pitchFamily="18" charset="-120"/>
              </a:defRPr>
            </a:lvl3pPr>
            <a:lvl4pPr>
              <a:defRPr kumimoji="1" sz="2400">
                <a:solidFill>
                  <a:schemeClr val="tx1"/>
                </a:solidFill>
                <a:latin typeface="Times New Roman" pitchFamily="18" charset="0"/>
                <a:ea typeface="新細明體" pitchFamily="18" charset="-120"/>
              </a:defRPr>
            </a:lvl4pPr>
            <a:lvl5pPr>
              <a:defRPr kumimoji="1" sz="2400">
                <a:solidFill>
                  <a:schemeClr val="tx1"/>
                </a:solidFill>
                <a:latin typeface="Times New Roman" pitchFamily="18" charset="0"/>
                <a:ea typeface="新細明體" pitchFamily="18" charset="-120"/>
              </a:defRPr>
            </a:lvl5pPr>
            <a:lvl6pPr fontAlgn="base">
              <a:spcBef>
                <a:spcPct val="0"/>
              </a:spcBef>
              <a:spcAft>
                <a:spcPct val="0"/>
              </a:spcAft>
              <a:defRPr kumimoji="1" sz="2400">
                <a:solidFill>
                  <a:schemeClr val="tx1"/>
                </a:solidFill>
                <a:latin typeface="Times New Roman" pitchFamily="18" charset="0"/>
                <a:ea typeface="新細明體" pitchFamily="18" charset="-120"/>
              </a:defRPr>
            </a:lvl6pPr>
            <a:lvl7pPr fontAlgn="base">
              <a:spcBef>
                <a:spcPct val="0"/>
              </a:spcBef>
              <a:spcAft>
                <a:spcPct val="0"/>
              </a:spcAft>
              <a:defRPr kumimoji="1" sz="2400">
                <a:solidFill>
                  <a:schemeClr val="tx1"/>
                </a:solidFill>
                <a:latin typeface="Times New Roman" pitchFamily="18" charset="0"/>
                <a:ea typeface="新細明體" pitchFamily="18" charset="-120"/>
              </a:defRPr>
            </a:lvl7pPr>
            <a:lvl8pPr fontAlgn="base">
              <a:spcBef>
                <a:spcPct val="0"/>
              </a:spcBef>
              <a:spcAft>
                <a:spcPct val="0"/>
              </a:spcAft>
              <a:defRPr kumimoji="1" sz="2400">
                <a:solidFill>
                  <a:schemeClr val="tx1"/>
                </a:solidFill>
                <a:latin typeface="Times New Roman" pitchFamily="18" charset="0"/>
                <a:ea typeface="新細明體" pitchFamily="18" charset="-120"/>
              </a:defRPr>
            </a:lvl8pPr>
            <a:lvl9pPr fontAlgn="base">
              <a:spcBef>
                <a:spcPct val="0"/>
              </a:spcBef>
              <a:spcAft>
                <a:spcPct val="0"/>
              </a:spcAft>
              <a:defRPr kumimoji="1" sz="2400">
                <a:solidFill>
                  <a:schemeClr val="tx1"/>
                </a:solidFill>
                <a:latin typeface="Times New Roman" pitchFamily="18" charset="0"/>
                <a:ea typeface="新細明體" pitchFamily="18" charset="-120"/>
              </a:defRPr>
            </a:lvl9pPr>
          </a:lstStyle>
          <a:p>
            <a:pPr>
              <a:lnSpc>
                <a:spcPct val="120000"/>
              </a:lnSpc>
            </a:pPr>
            <a:endParaRPr lang="zh-TW" altLang="zh-TW" sz="2800">
              <a:latin typeface="標楷體" pitchFamily="65" charset="-120"/>
              <a:ea typeface="標楷體" pitchFamily="65" charset="-120"/>
            </a:endParaRPr>
          </a:p>
        </p:txBody>
      </p:sp>
      <p:sp>
        <p:nvSpPr>
          <p:cNvPr id="221189" name="Rectangle 5"/>
          <p:cNvSpPr>
            <a:spLocks noGrp="1" noChangeArrowheads="1"/>
          </p:cNvSpPr>
          <p:nvPr>
            <p:ph type="title"/>
          </p:nvPr>
        </p:nvSpPr>
        <p:spPr/>
        <p:txBody>
          <a:bodyPr/>
          <a:lstStyle/>
          <a:p>
            <a:r>
              <a:rPr lang="en-US" altLang="zh-TW" sz="3600"/>
              <a:t> </a:t>
            </a:r>
            <a:r>
              <a:rPr lang="zh-TW" altLang="en-US" sz="3600"/>
              <a:t>依旅客種類分</a:t>
            </a:r>
          </a:p>
        </p:txBody>
      </p:sp>
      <p:sp>
        <p:nvSpPr>
          <p:cNvPr id="221190" name="Rectangle 6"/>
          <p:cNvSpPr>
            <a:spLocks noGrp="1" noChangeArrowheads="1"/>
          </p:cNvSpPr>
          <p:nvPr>
            <p:ph type="body" idx="1"/>
          </p:nvPr>
        </p:nvSpPr>
        <p:spPr/>
        <p:txBody>
          <a:bodyPr/>
          <a:lstStyle/>
          <a:p>
            <a:pPr>
              <a:buFontTx/>
              <a:buNone/>
            </a:pPr>
            <a:r>
              <a:rPr lang="en-US" altLang="zh-TW" dirty="0"/>
              <a:t>  (1)</a:t>
            </a:r>
            <a:r>
              <a:rPr lang="zh-TW" altLang="en-US" dirty="0"/>
              <a:t>家庭式旅館</a:t>
            </a:r>
            <a:r>
              <a:rPr lang="en-US" altLang="zh-TW" dirty="0"/>
              <a:t>(family hotel)</a:t>
            </a:r>
          </a:p>
          <a:p>
            <a:pPr lvl="1">
              <a:buFontTx/>
              <a:buNone/>
            </a:pPr>
            <a:r>
              <a:rPr lang="zh-TW" altLang="en-US" dirty="0"/>
              <a:t>適合全家居住</a:t>
            </a:r>
          </a:p>
          <a:p>
            <a:pPr>
              <a:buFontTx/>
              <a:buNone/>
            </a:pPr>
            <a:r>
              <a:rPr lang="zh-TW" altLang="en-US" dirty="0"/>
              <a:t>  </a:t>
            </a:r>
            <a:r>
              <a:rPr lang="en-US" altLang="zh-TW" dirty="0"/>
              <a:t>(2)</a:t>
            </a:r>
            <a:r>
              <a:rPr lang="zh-TW" altLang="en-US" dirty="0"/>
              <a:t>商業性旅館</a:t>
            </a:r>
            <a:r>
              <a:rPr lang="en-US" altLang="zh-TW" dirty="0"/>
              <a:t>(business hotel) </a:t>
            </a:r>
            <a:endParaRPr lang="en-US" altLang="zh-TW" dirty="0" smtClean="0"/>
          </a:p>
          <a:p>
            <a:pPr lvl="1">
              <a:buFontTx/>
              <a:buNone/>
            </a:pPr>
            <a:r>
              <a:rPr lang="zh-TW" altLang="en-US" dirty="0"/>
              <a:t>商務旅客</a:t>
            </a:r>
            <a:endParaRPr lang="en-US" altLang="zh-TW" dirty="0"/>
          </a:p>
          <a:p>
            <a:pPr>
              <a:buFontTx/>
              <a:buNone/>
            </a:pPr>
            <a:endParaRPr lang="en-US" altLang="zh-TW"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8B25FD85-354B-4773-B093-9EE8548601B8}" type="slidenum">
              <a:rPr lang="en-US" altLang="zh-TW"/>
              <a:pPr/>
              <a:t>41</a:t>
            </a:fld>
            <a:endParaRPr lang="en-US" altLang="zh-TW"/>
          </a:p>
        </p:txBody>
      </p:sp>
      <p:sp>
        <p:nvSpPr>
          <p:cNvPr id="143364" name="Rectangle 4"/>
          <p:cNvSpPr>
            <a:spLocks noGrp="1" noChangeArrowheads="1"/>
          </p:cNvSpPr>
          <p:nvPr>
            <p:ph type="title"/>
          </p:nvPr>
        </p:nvSpPr>
        <p:spPr/>
        <p:txBody>
          <a:bodyPr/>
          <a:lstStyle/>
          <a:p>
            <a:r>
              <a:rPr lang="zh-TW" altLang="en-US"/>
              <a:t>依目標市場</a:t>
            </a:r>
          </a:p>
        </p:txBody>
      </p:sp>
      <p:sp>
        <p:nvSpPr>
          <p:cNvPr id="143365" name="Rectangle 5"/>
          <p:cNvSpPr>
            <a:spLocks noGrp="1" noChangeArrowheads="1"/>
          </p:cNvSpPr>
          <p:nvPr>
            <p:ph type="body" idx="1"/>
          </p:nvPr>
        </p:nvSpPr>
        <p:spPr/>
        <p:txBody>
          <a:bodyPr/>
          <a:lstStyle/>
          <a:p>
            <a:r>
              <a:rPr lang="zh-TW" altLang="en-US"/>
              <a:t>商務旅館</a:t>
            </a:r>
            <a:r>
              <a:rPr lang="en-US" altLang="zh-TW"/>
              <a:t>(BUSINESS HOTEL)</a:t>
            </a:r>
          </a:p>
          <a:p>
            <a:r>
              <a:rPr lang="zh-TW" altLang="en-US"/>
              <a:t>休閒旅館</a:t>
            </a:r>
            <a:r>
              <a:rPr lang="en-US" altLang="zh-TW"/>
              <a:t>(RESORT HOTEL)</a:t>
            </a:r>
          </a:p>
          <a:p>
            <a:r>
              <a:rPr lang="zh-TW" altLang="en-US"/>
              <a:t>機場旅館</a:t>
            </a:r>
            <a:r>
              <a:rPr lang="en-US" altLang="zh-TW"/>
              <a:t>(AIRPORT HOTEL)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251DBB3F-109D-4963-A885-2F66D74C60D4}" type="slidenum">
              <a:rPr lang="en-US" altLang="zh-TW"/>
              <a:pPr/>
              <a:t>42</a:t>
            </a:fld>
            <a:endParaRPr lang="en-US" altLang="zh-TW"/>
          </a:p>
        </p:txBody>
      </p:sp>
      <p:sp>
        <p:nvSpPr>
          <p:cNvPr id="101380" name="Rectangle 4"/>
          <p:cNvSpPr>
            <a:spLocks noGrp="1" noChangeArrowheads="1"/>
          </p:cNvSpPr>
          <p:nvPr>
            <p:ph type="title"/>
          </p:nvPr>
        </p:nvSpPr>
        <p:spPr/>
        <p:txBody>
          <a:bodyPr/>
          <a:lstStyle/>
          <a:p>
            <a:r>
              <a:rPr lang="en-US" altLang="zh-TW" sz="4400"/>
              <a:t>  </a:t>
            </a:r>
            <a:r>
              <a:rPr lang="zh-TW" altLang="en-US" sz="4400"/>
              <a:t>按房租計價方式</a:t>
            </a:r>
            <a:endParaRPr lang="zh-TW" altLang="en-US"/>
          </a:p>
        </p:txBody>
      </p:sp>
      <p:sp>
        <p:nvSpPr>
          <p:cNvPr id="101381" name="Rectangle 5"/>
          <p:cNvSpPr>
            <a:spLocks noGrp="1" noChangeArrowheads="1"/>
          </p:cNvSpPr>
          <p:nvPr>
            <p:ph type="body" idx="1"/>
          </p:nvPr>
        </p:nvSpPr>
        <p:spPr/>
        <p:txBody>
          <a:bodyPr/>
          <a:lstStyle/>
          <a:p>
            <a:r>
              <a:rPr lang="zh-TW" altLang="en-US" sz="2800"/>
              <a:t>歐洲式計價</a:t>
            </a:r>
            <a:r>
              <a:rPr lang="en-US" altLang="zh-TW" sz="2800"/>
              <a:t>(EUROPEAN PLAN)</a:t>
            </a:r>
          </a:p>
          <a:p>
            <a:pPr lvl="1"/>
            <a:r>
              <a:rPr lang="en-US" altLang="zh-TW" sz="2400"/>
              <a:t> </a:t>
            </a:r>
            <a:r>
              <a:rPr lang="zh-TW" altLang="en-US" sz="2400"/>
              <a:t>僅含房租 </a:t>
            </a:r>
          </a:p>
          <a:p>
            <a:r>
              <a:rPr lang="zh-TW" altLang="en-US" sz="2800"/>
              <a:t>美國式計價</a:t>
            </a:r>
            <a:r>
              <a:rPr lang="en-US" altLang="zh-TW" sz="2800"/>
              <a:t>(AMERICAN PLAN)</a:t>
            </a:r>
          </a:p>
          <a:p>
            <a:pPr lvl="1"/>
            <a:r>
              <a:rPr lang="zh-TW" altLang="en-US" sz="2400"/>
              <a:t>房租包含三餐 </a:t>
            </a:r>
          </a:p>
          <a:p>
            <a:r>
              <a:rPr lang="zh-TW" altLang="en-US" sz="2800"/>
              <a:t>修正美國式計價</a:t>
            </a:r>
            <a:r>
              <a:rPr lang="en-US" altLang="zh-TW" sz="2800"/>
              <a:t>(MODIFYED AMERICAN PLAN)</a:t>
            </a:r>
          </a:p>
          <a:p>
            <a:pPr lvl="1"/>
            <a:r>
              <a:rPr lang="zh-TW" altLang="en-US" sz="2400"/>
              <a:t>房租內包含二餐</a:t>
            </a:r>
          </a:p>
          <a:p>
            <a:r>
              <a:rPr lang="zh-TW" altLang="en-US" sz="2800"/>
              <a:t>大陸式計價</a:t>
            </a:r>
            <a:r>
              <a:rPr lang="en-US" altLang="zh-TW" sz="2800"/>
              <a:t>(CONTINENTAL PLAN)</a:t>
            </a:r>
          </a:p>
          <a:p>
            <a:pPr lvl="1"/>
            <a:r>
              <a:rPr lang="zh-TW" altLang="en-US" sz="2400"/>
              <a:t>房租內包含早餐</a:t>
            </a:r>
          </a:p>
          <a:p>
            <a:r>
              <a:rPr lang="zh-TW" altLang="en-US" sz="2800"/>
              <a:t>百慕達式計價</a:t>
            </a:r>
            <a:r>
              <a:rPr lang="en-US" altLang="zh-TW" sz="2800"/>
              <a:t>(BERMUDA PLAN)</a:t>
            </a:r>
          </a:p>
          <a:p>
            <a:pPr lvl="1"/>
            <a:r>
              <a:rPr lang="zh-TW" altLang="en-US" sz="2400"/>
              <a:t>房租包含美式早餐</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1950234C-BE9A-43E7-BDA0-0FE4FFA020F0}" type="slidenum">
              <a:rPr lang="en-US" altLang="zh-TW"/>
              <a:pPr/>
              <a:t>43</a:t>
            </a:fld>
            <a:endParaRPr lang="en-US" altLang="zh-TW"/>
          </a:p>
        </p:txBody>
      </p:sp>
      <p:sp>
        <p:nvSpPr>
          <p:cNvPr id="230402" name="Rectangle 2"/>
          <p:cNvSpPr>
            <a:spLocks noGrp="1" noChangeArrowheads="1"/>
          </p:cNvSpPr>
          <p:nvPr>
            <p:ph type="title"/>
          </p:nvPr>
        </p:nvSpPr>
        <p:spPr/>
        <p:txBody>
          <a:bodyPr/>
          <a:lstStyle/>
          <a:p>
            <a:r>
              <a:rPr lang="zh-TW" altLang="en-US" sz="3600"/>
              <a:t>依經營模式</a:t>
            </a:r>
          </a:p>
        </p:txBody>
      </p:sp>
      <p:sp>
        <p:nvSpPr>
          <p:cNvPr id="230403" name="Rectangle 3"/>
          <p:cNvSpPr>
            <a:spLocks noGrp="1" noChangeArrowheads="1"/>
          </p:cNvSpPr>
          <p:nvPr>
            <p:ph type="body" idx="1"/>
          </p:nvPr>
        </p:nvSpPr>
        <p:spPr>
          <a:xfrm>
            <a:off x="1143000" y="981075"/>
            <a:ext cx="7772400" cy="5616575"/>
          </a:xfrm>
        </p:spPr>
        <p:txBody>
          <a:bodyPr/>
          <a:lstStyle/>
          <a:p>
            <a:pPr marL="0" indent="0">
              <a:buFontTx/>
              <a:buNone/>
            </a:pPr>
            <a:r>
              <a:rPr lang="zh-TW" altLang="en-US" sz="2800"/>
              <a:t>（</a:t>
            </a:r>
            <a:r>
              <a:rPr lang="en-US" altLang="zh-TW" sz="2800"/>
              <a:t>1</a:t>
            </a:r>
            <a:r>
              <a:rPr lang="zh-TW" altLang="en-US" sz="2800"/>
              <a:t>）獨立經營（</a:t>
            </a:r>
            <a:r>
              <a:rPr lang="en-US" altLang="zh-TW" sz="2800"/>
              <a:t>Independence Management</a:t>
            </a:r>
            <a:r>
              <a:rPr lang="zh-TW" altLang="en-US" sz="2800"/>
              <a:t>）</a:t>
            </a:r>
          </a:p>
          <a:p>
            <a:pPr marL="722313" lvl="1" indent="-1588">
              <a:buFontTx/>
              <a:buNone/>
            </a:pPr>
            <a:r>
              <a:rPr lang="zh-TW" altLang="en-US" sz="2400"/>
              <a:t>業主獨資或合資經營的旅館、在市場上以自創的品牌，自主的行銷策略開發客源，沒有其他分公司。</a:t>
            </a:r>
          </a:p>
          <a:p>
            <a:pPr marL="0" indent="0">
              <a:buFontTx/>
              <a:buNone/>
            </a:pPr>
            <a:r>
              <a:rPr lang="zh-TW" altLang="en-US" sz="2800"/>
              <a:t>（</a:t>
            </a:r>
            <a:r>
              <a:rPr lang="en-US" altLang="zh-TW" sz="2800"/>
              <a:t>2</a:t>
            </a:r>
            <a:r>
              <a:rPr lang="zh-TW" altLang="en-US" sz="2800"/>
              <a:t>）直營連鎖（</a:t>
            </a:r>
            <a:r>
              <a:rPr lang="en-US" altLang="zh-TW" sz="2800"/>
              <a:t>Company Owned</a:t>
            </a:r>
            <a:r>
              <a:rPr lang="zh-TW" altLang="en-US" sz="2800"/>
              <a:t>）</a:t>
            </a:r>
          </a:p>
          <a:p>
            <a:pPr marL="722313" lvl="1" indent="-1588">
              <a:buFontTx/>
              <a:buNone/>
            </a:pPr>
            <a:r>
              <a:rPr lang="zh-TW" altLang="en-US" sz="2400"/>
              <a:t>由總公司直接經營的旅館，各連鎖旅館的所有權及經營權均屬於總公司所有。如福華、凱撒、中信、國賓等。</a:t>
            </a:r>
          </a:p>
          <a:p>
            <a:pPr marL="0" indent="0">
              <a:buFontTx/>
              <a:buNone/>
            </a:pPr>
            <a:r>
              <a:rPr lang="zh-TW" altLang="en-US" sz="2800"/>
              <a:t> （</a:t>
            </a:r>
            <a:r>
              <a:rPr lang="en-US" altLang="zh-TW" sz="2800"/>
              <a:t>3</a:t>
            </a:r>
            <a:r>
              <a:rPr lang="zh-TW" altLang="en-US" sz="2800"/>
              <a:t>）管理契約（</a:t>
            </a:r>
            <a:r>
              <a:rPr lang="en-US" altLang="zh-TW" sz="2800"/>
              <a:t>Management contract</a:t>
            </a:r>
            <a:r>
              <a:rPr lang="zh-TW" altLang="en-US" sz="2800"/>
              <a:t>）</a:t>
            </a:r>
          </a:p>
          <a:p>
            <a:pPr marL="722313" lvl="1" indent="-1588">
              <a:buFontTx/>
              <a:buNone/>
            </a:pPr>
            <a:r>
              <a:rPr lang="zh-TW" altLang="en-US" sz="2400"/>
              <a:t>旅館所有人對於旅館經營方面陌生，或基於特殊理由，將旅館交由專業的經營管理公司經營，經營管理公司擁有旅館的經營管理權</a:t>
            </a:r>
            <a:r>
              <a:rPr lang="en-US" altLang="zh-TW" sz="2400"/>
              <a:t>(</a:t>
            </a:r>
            <a:r>
              <a:rPr lang="zh-TW" altLang="en-US" sz="2400"/>
              <a:t>包含財務、人事等</a:t>
            </a:r>
            <a:r>
              <a:rPr lang="en-US" altLang="zh-TW" sz="2400"/>
              <a:t>)</a:t>
            </a:r>
            <a:r>
              <a:rPr lang="zh-TW" altLang="en-US" sz="2400"/>
              <a:t>，業主依合約規定將營業收入的若干百分比付給旅館管理公司。</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11B92F86-E770-4ADB-8BC1-00AB784AF97D}" type="slidenum">
              <a:rPr lang="en-US" altLang="zh-TW"/>
              <a:pPr/>
              <a:t>44</a:t>
            </a:fld>
            <a:endParaRPr lang="en-US" altLang="zh-TW"/>
          </a:p>
        </p:txBody>
      </p:sp>
      <p:sp>
        <p:nvSpPr>
          <p:cNvPr id="235522" name="Rectangle 2"/>
          <p:cNvSpPr>
            <a:spLocks noGrp="1" noChangeArrowheads="1"/>
          </p:cNvSpPr>
          <p:nvPr>
            <p:ph type="title"/>
          </p:nvPr>
        </p:nvSpPr>
        <p:spPr/>
        <p:txBody>
          <a:bodyPr/>
          <a:lstStyle/>
          <a:p>
            <a:endParaRPr lang="zh-TW" altLang="zh-TW"/>
          </a:p>
        </p:txBody>
      </p:sp>
      <p:sp>
        <p:nvSpPr>
          <p:cNvPr id="235523" name="Rectangle 3"/>
          <p:cNvSpPr>
            <a:spLocks noGrp="1" noChangeArrowheads="1"/>
          </p:cNvSpPr>
          <p:nvPr>
            <p:ph type="body" idx="1"/>
          </p:nvPr>
        </p:nvSpPr>
        <p:spPr/>
        <p:txBody>
          <a:bodyPr/>
          <a:lstStyle/>
          <a:p>
            <a:pPr marL="0" indent="0">
              <a:buFontTx/>
              <a:buNone/>
            </a:pPr>
            <a:r>
              <a:rPr lang="zh-TW" altLang="en-US" sz="2800" dirty="0"/>
              <a:t>（</a:t>
            </a:r>
            <a:r>
              <a:rPr lang="en-US" altLang="zh-TW" sz="2800" dirty="0"/>
              <a:t>4</a:t>
            </a:r>
            <a:r>
              <a:rPr lang="zh-TW" altLang="en-US" sz="2800" dirty="0"/>
              <a:t>）特許加盟（</a:t>
            </a:r>
            <a:r>
              <a:rPr lang="en-US" altLang="zh-TW" sz="2800" dirty="0"/>
              <a:t>Franchise License</a:t>
            </a:r>
            <a:r>
              <a:rPr lang="zh-TW" altLang="en-US" sz="2800" dirty="0"/>
              <a:t>）</a:t>
            </a:r>
          </a:p>
          <a:p>
            <a:pPr marL="541338" lvl="1" indent="-1588">
              <a:buFontTx/>
              <a:buNone/>
            </a:pPr>
            <a:r>
              <a:rPr lang="zh-TW" altLang="en-US" sz="2400" dirty="0"/>
              <a:t>授權連鎖的加盟方式，由獨立經營的旅館和連鎖旅館訂立合約，成為連鎖旅館的一員，連鎖旅館經授權後使用總公司的商標、服務技術及其他支援作業，在財務、人事管理上仍然是獨立的，但為維持連鎖品牌形象，須定期接受總部的評估審核，才得以續約。</a:t>
            </a:r>
          </a:p>
          <a:p>
            <a:pPr marL="0" indent="0">
              <a:buFontTx/>
              <a:buNone/>
            </a:pPr>
            <a:r>
              <a:rPr lang="zh-TW" altLang="en-US" sz="2800" dirty="0"/>
              <a:t>（</a:t>
            </a:r>
            <a:r>
              <a:rPr lang="en-US" altLang="zh-TW" sz="2800" dirty="0"/>
              <a:t>5</a:t>
            </a:r>
            <a:r>
              <a:rPr lang="zh-TW" altLang="en-US" sz="2800" dirty="0"/>
              <a:t>）會員連鎖（</a:t>
            </a:r>
            <a:r>
              <a:rPr lang="en-US" altLang="zh-TW" sz="2800" dirty="0"/>
              <a:t>Referral Chain</a:t>
            </a:r>
            <a:r>
              <a:rPr lang="zh-TW" altLang="en-US" sz="2800" dirty="0"/>
              <a:t>）</a:t>
            </a:r>
          </a:p>
          <a:p>
            <a:pPr marL="541338" lvl="1" indent="-1588">
              <a:buFontTx/>
              <a:buNone/>
            </a:pPr>
            <a:r>
              <a:rPr lang="zh-TW" altLang="en-US" sz="2400" dirty="0"/>
              <a:t>國際上具公信力的單位所組成的旅館會員組織，屬於共同訂房及聯合推廣的連鎖方式。旅館需經過一連串的考核後，取得會員資格，藉由會員組織的共同行銷，使旅館成為世界知名的品牌。 </a:t>
            </a:r>
          </a:p>
          <a:p>
            <a:pPr marL="0" indent="0"/>
            <a:endParaRPr lang="en-US" altLang="zh-TW"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投影片編號版面配置區 4"/>
          <p:cNvSpPr>
            <a:spLocks noGrp="1"/>
          </p:cNvSpPr>
          <p:nvPr>
            <p:ph type="sldNum" sz="quarter" idx="12"/>
          </p:nvPr>
        </p:nvSpPr>
        <p:spPr/>
        <p:txBody>
          <a:bodyPr/>
          <a:lstStyle/>
          <a:p>
            <a:fld id="{F481E468-CC4F-4D2C-A4BC-B47C78DABCA6}" type="slidenum">
              <a:rPr lang="en-US" altLang="zh-TW"/>
              <a:pPr/>
              <a:t>45</a:t>
            </a:fld>
            <a:endParaRPr lang="en-US" altLang="zh-TW"/>
          </a:p>
        </p:txBody>
      </p:sp>
      <p:sp>
        <p:nvSpPr>
          <p:cNvPr id="231562" name="Rectangle 138"/>
          <p:cNvSpPr>
            <a:spLocks noGrp="1" noChangeArrowheads="1"/>
          </p:cNvSpPr>
          <p:nvPr>
            <p:ph type="title"/>
          </p:nvPr>
        </p:nvSpPr>
        <p:spPr/>
        <p:txBody>
          <a:bodyPr/>
          <a:lstStyle/>
          <a:p>
            <a:r>
              <a:rPr lang="en-US" altLang="zh-TW"/>
              <a:t> </a:t>
            </a:r>
            <a:r>
              <a:rPr lang="zh-TW" altLang="en-US"/>
              <a:t>旅館的經營模式分類</a:t>
            </a:r>
          </a:p>
        </p:txBody>
      </p:sp>
      <p:graphicFrame>
        <p:nvGraphicFramePr>
          <p:cNvPr id="231704" name="Group 280"/>
          <p:cNvGraphicFramePr>
            <a:graphicFrameLocks noGrp="1"/>
          </p:cNvGraphicFramePr>
          <p:nvPr/>
        </p:nvGraphicFramePr>
        <p:xfrm>
          <a:off x="1116013" y="1052513"/>
          <a:ext cx="7848600" cy="5146676"/>
        </p:xfrm>
        <a:graphic>
          <a:graphicData uri="http://schemas.openxmlformats.org/drawingml/2006/table">
            <a:tbl>
              <a:tblPr/>
              <a:tblGrid>
                <a:gridCol w="792162"/>
                <a:gridCol w="4535488"/>
                <a:gridCol w="2520950"/>
              </a:tblGrid>
              <a:tr h="455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rgbClr val="006699"/>
                          </a:solidFill>
                          <a:effectLst/>
                          <a:latin typeface="華康儷中黑(P)" pitchFamily="34" charset="-120"/>
                          <a:ea typeface="華康儷中黑(P)" pitchFamily="34" charset="-120"/>
                          <a:cs typeface="Times New Roman" pitchFamily="18" charset="0"/>
                        </a:rPr>
                        <a:t>經營模式</a:t>
                      </a:r>
                      <a:endParaRPr kumimoji="1" lang="zh-TW" altLang="en-US" sz="3600" b="1" i="0" u="none" strike="noStrike" cap="none" normalizeH="0" baseline="0" smtClean="0">
                        <a:ln>
                          <a:noFill/>
                        </a:ln>
                        <a:solidFill>
                          <a:srgbClr val="006699"/>
                        </a:solidFill>
                        <a:effectLst/>
                        <a:latin typeface="華康儷中黑(P)" pitchFamily="34" charset="-120"/>
                        <a:ea typeface="華康儷中黑(P)" pitchFamily="34"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rgbClr val="006699"/>
                          </a:solidFill>
                          <a:effectLst/>
                          <a:latin typeface="華康儷中黑(P)" pitchFamily="34" charset="-120"/>
                          <a:ea typeface="華康儷中黑(P)" pitchFamily="34" charset="-120"/>
                          <a:cs typeface="Times New Roman" pitchFamily="18" charset="0"/>
                        </a:rPr>
                        <a:t>國際觀光旅館</a:t>
                      </a:r>
                      <a:endParaRPr kumimoji="1" lang="zh-TW" altLang="en-US" sz="3600" b="1" i="0" u="none" strike="noStrike" cap="none" normalizeH="0" baseline="0" smtClean="0">
                        <a:ln>
                          <a:noFill/>
                        </a:ln>
                        <a:solidFill>
                          <a:srgbClr val="006699"/>
                        </a:solidFill>
                        <a:effectLst/>
                        <a:latin typeface="華康儷中黑(P)" pitchFamily="34" charset="-120"/>
                        <a:ea typeface="華康儷中黑(P)" pitchFamily="34"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rgbClr val="006699"/>
                          </a:solidFill>
                          <a:effectLst/>
                          <a:latin typeface="華康儷中黑(P)" pitchFamily="34" charset="-120"/>
                          <a:ea typeface="華康儷中黑(P)" pitchFamily="34" charset="-120"/>
                          <a:cs typeface="Times New Roman" pitchFamily="18" charset="0"/>
                        </a:rPr>
                        <a:t>觀光旅館</a:t>
                      </a:r>
                      <a:endParaRPr kumimoji="1" lang="zh-TW" altLang="en-US" sz="3600" b="1" i="0" u="none" strike="noStrike" cap="none" normalizeH="0" baseline="0" smtClean="0">
                        <a:ln>
                          <a:noFill/>
                        </a:ln>
                        <a:solidFill>
                          <a:srgbClr val="006699"/>
                        </a:solidFill>
                        <a:effectLst/>
                        <a:latin typeface="華康儷中黑(P)" pitchFamily="34" charset="-120"/>
                        <a:ea typeface="華康儷中黑(P)" pitchFamily="34"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25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rgbClr val="006699"/>
                          </a:solidFill>
                          <a:effectLst/>
                          <a:latin typeface="華康儷中黑(P)" pitchFamily="34" charset="-120"/>
                          <a:ea typeface="華康儷中黑(P)" pitchFamily="34" charset="-120"/>
                          <a:cs typeface="Times New Roman" pitchFamily="18" charset="0"/>
                        </a:rPr>
                        <a:t>獨立經營</a:t>
                      </a:r>
                      <a:endParaRPr kumimoji="1" lang="zh-TW" altLang="en-US" sz="3600" b="1" i="0" u="none" strike="noStrike" cap="none" normalizeH="0" baseline="0" smtClean="0">
                        <a:ln>
                          <a:noFill/>
                        </a:ln>
                        <a:solidFill>
                          <a:srgbClr val="006699"/>
                        </a:solidFill>
                        <a:effectLst/>
                        <a:latin typeface="華康儷中黑(P)" pitchFamily="34" charset="-120"/>
                        <a:ea typeface="華康儷中黑(P)" pitchFamily="34"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花蓮美崙、統帥、亞士都、遠來、理想渡假村、台東娜路灣、高雄漢來、霖園桃園假日、台南、台中通豪</a:t>
                      </a:r>
                      <a:endParaRPr kumimoji="1" lang="zh-TW" altLang="en-US" sz="36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台北天成等</a:t>
                      </a:r>
                      <a:r>
                        <a:rPr kumimoji="1" lang="en-US" altLang="zh-TW"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10</a:t>
                      </a:r>
                      <a:r>
                        <a:rPr kumimoji="1" lang="zh-TW" altLang="en-US"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家、花蓮東洋、桃園尊爵、谷關龍谷、屏東墾丁賓館、宜蘭幼獅、澎湖寶華</a:t>
                      </a:r>
                      <a:endParaRPr kumimoji="1" lang="zh-TW" altLang="en-US" sz="36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2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rgbClr val="006699"/>
                          </a:solidFill>
                          <a:effectLst/>
                          <a:latin typeface="華康儷中黑(P)" pitchFamily="34" charset="-120"/>
                          <a:ea typeface="華康儷中黑(P)" pitchFamily="34" charset="-120"/>
                          <a:cs typeface="Times New Roman" pitchFamily="18" charset="0"/>
                        </a:rPr>
                        <a:t>直營連鎖</a:t>
                      </a:r>
                      <a:endParaRPr kumimoji="1" lang="zh-TW" altLang="en-US" sz="3600" b="1" i="0" u="none" strike="noStrike" cap="none" normalizeH="0" baseline="0" smtClean="0">
                        <a:ln>
                          <a:noFill/>
                        </a:ln>
                        <a:solidFill>
                          <a:srgbClr val="006699"/>
                        </a:solidFill>
                        <a:effectLst/>
                        <a:latin typeface="華康儷中黑(P)" pitchFamily="34" charset="-120"/>
                        <a:ea typeface="華康儷中黑(P)" pitchFamily="34"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福華、長榮、中信、麗緻、西華、國賓、圓山、晶華、金典</a:t>
                      </a:r>
                      <a:endParaRPr kumimoji="1" lang="zh-TW" altLang="en-US" sz="36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基隆長榮、新竹福華</a:t>
                      </a:r>
                      <a:endParaRPr kumimoji="1" lang="zh-TW" altLang="en-US" sz="36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5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rgbClr val="006699"/>
                          </a:solidFill>
                          <a:effectLst/>
                          <a:latin typeface="華康儷中黑(P)" pitchFamily="34" charset="-120"/>
                          <a:ea typeface="華康儷中黑(P)" pitchFamily="34" charset="-120"/>
                          <a:cs typeface="Times New Roman" pitchFamily="18" charset="0"/>
                        </a:rPr>
                        <a:t>管理契約</a:t>
                      </a:r>
                      <a:endParaRPr kumimoji="1" lang="zh-TW" altLang="en-US" sz="3600" b="1" i="0" u="none" strike="noStrike" cap="none" normalizeH="0" baseline="0" smtClean="0">
                        <a:ln>
                          <a:noFill/>
                        </a:ln>
                        <a:solidFill>
                          <a:srgbClr val="006699"/>
                        </a:solidFill>
                        <a:effectLst/>
                        <a:latin typeface="華康儷中黑(P)" pitchFamily="34" charset="-120"/>
                        <a:ea typeface="華康儷中黑(P)" pitchFamily="34"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台北遠東（遠東集團委託香格里拉國際旅館集團經營）、華國（</a:t>
                      </a:r>
                      <a:r>
                        <a:rPr kumimoji="1" lang="en-US" altLang="zh-TW"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Inter-continental</a:t>
                      </a:r>
                      <a:r>
                        <a:rPr kumimoji="1" lang="zh-TW" altLang="en-US"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）、台南台糖長榮</a:t>
                      </a:r>
                      <a:endParaRPr kumimoji="1" lang="zh-TW" altLang="en-US" sz="36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北縣福朋（委託甌洲四季旅館集團）</a:t>
                      </a:r>
                      <a:endParaRPr kumimoji="1" lang="zh-TW" altLang="en-US" sz="36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2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rgbClr val="006699"/>
                          </a:solidFill>
                          <a:effectLst/>
                          <a:latin typeface="華康儷中黑(P)" pitchFamily="34" charset="-120"/>
                          <a:ea typeface="華康儷中黑(P)" pitchFamily="34" charset="-120"/>
                          <a:cs typeface="Times New Roman" pitchFamily="18" charset="0"/>
                        </a:rPr>
                        <a:t>特許加盟</a:t>
                      </a:r>
                      <a:endParaRPr kumimoji="1" lang="zh-TW" altLang="en-US" sz="3600" b="1" i="0" u="none" strike="noStrike" cap="none" normalizeH="0" baseline="0" smtClean="0">
                        <a:ln>
                          <a:noFill/>
                        </a:ln>
                        <a:solidFill>
                          <a:srgbClr val="006699"/>
                        </a:solidFill>
                        <a:effectLst/>
                        <a:latin typeface="華康儷中黑(P)" pitchFamily="34" charset="-120"/>
                        <a:ea typeface="華康儷中黑(P)" pitchFamily="34"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台中全國（</a:t>
                      </a:r>
                      <a:r>
                        <a:rPr kumimoji="1" lang="en-US" altLang="zh-TW"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Nikko</a:t>
                      </a:r>
                      <a:r>
                        <a:rPr kumimoji="1" lang="zh-TW" altLang="en-US"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）、台北寒舍喜來登（</a:t>
                      </a:r>
                      <a:r>
                        <a:rPr kumimoji="1" lang="en-US" altLang="zh-TW"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Sheraton</a:t>
                      </a:r>
                      <a:r>
                        <a:rPr kumimoji="1" lang="zh-TW" altLang="en-US"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）、六福皇宮（</a:t>
                      </a:r>
                      <a:r>
                        <a:rPr kumimoji="1" lang="en-US" altLang="zh-TW"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Westin</a:t>
                      </a:r>
                      <a:r>
                        <a:rPr kumimoji="1" lang="zh-TW" altLang="en-US"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a:t>
                      </a:r>
                      <a:endParaRPr kumimoji="1" lang="zh-TW" altLang="en-US" sz="36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無</a:t>
                      </a:r>
                      <a:endParaRPr kumimoji="1" lang="zh-TW" altLang="en-US" sz="36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27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rgbClr val="006699"/>
                          </a:solidFill>
                          <a:effectLst/>
                          <a:latin typeface="華康儷中黑(P)" pitchFamily="34" charset="-120"/>
                          <a:ea typeface="華康儷中黑(P)" pitchFamily="34" charset="-120"/>
                          <a:cs typeface="Times New Roman" pitchFamily="18" charset="0"/>
                        </a:rPr>
                        <a:t>會員連鎖</a:t>
                      </a:r>
                      <a:endParaRPr kumimoji="1" lang="zh-TW" altLang="en-US" sz="3600" b="1" i="0" u="none" strike="noStrike" cap="none" normalizeH="0" baseline="0" smtClean="0">
                        <a:ln>
                          <a:noFill/>
                        </a:ln>
                        <a:solidFill>
                          <a:srgbClr val="006699"/>
                        </a:solidFill>
                        <a:effectLst/>
                        <a:latin typeface="華康儷中黑(P)" pitchFamily="34" charset="-120"/>
                        <a:ea typeface="華康儷中黑(P)" pitchFamily="34"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亞都麗緻為</a:t>
                      </a:r>
                      <a:r>
                        <a:rPr kumimoji="1" lang="en-US" altLang="zh-TW"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Leading Hotels of the World</a:t>
                      </a:r>
                      <a:r>
                        <a:rPr kumimoji="1" lang="zh-TW" altLang="en-US"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的會員，西華為</a:t>
                      </a:r>
                      <a:r>
                        <a:rPr kumimoji="1" lang="en-US" altLang="zh-TW"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Preferred Hotel</a:t>
                      </a:r>
                      <a:r>
                        <a:rPr kumimoji="1" lang="zh-TW" altLang="en-US"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的會員、國聯飯店為</a:t>
                      </a:r>
                      <a:r>
                        <a:rPr kumimoji="1" lang="en-US" altLang="zh-TW"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Design</a:t>
                      </a:r>
                      <a:r>
                        <a:rPr kumimoji="1" lang="zh-TW" altLang="en-US"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國際旅館集團會員</a:t>
                      </a:r>
                      <a:endParaRPr kumimoji="1" lang="zh-TW" altLang="en-US" sz="16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rPr>
                        <a:t>無</a:t>
                      </a:r>
                      <a:endParaRPr kumimoji="1" lang="zh-TW" altLang="en-US" sz="3600" b="0" i="0" u="none" strike="noStrike" cap="none" normalizeH="0" baseline="0" smtClean="0">
                        <a:ln>
                          <a:noFill/>
                        </a:ln>
                        <a:solidFill>
                          <a:srgbClr val="008000"/>
                        </a:solidFill>
                        <a:effectLst/>
                        <a:latin typeface="華康儷中黑(P)" pitchFamily="34" charset="-120"/>
                        <a:ea typeface="華康儷中黑(P)" pitchFamily="34"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31556" name="Rectangle 132"/>
          <p:cNvSpPr>
            <a:spLocks noChangeArrowheads="1"/>
          </p:cNvSpPr>
          <p:nvPr/>
        </p:nvSpPr>
        <p:spPr bwMode="auto">
          <a:xfrm>
            <a:off x="5508625" y="6583363"/>
            <a:ext cx="3384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TW" altLang="en-US" sz="1200">
                <a:latin typeface="Times New Roman" pitchFamily="18" charset="0"/>
                <a:ea typeface="華康儷中黑(P)" pitchFamily="34" charset="-120"/>
                <a:cs typeface="Times New Roman" pitchFamily="18" charset="0"/>
              </a:rPr>
              <a:t>資料來源：依據交通部觀光局資料自行整理</a:t>
            </a:r>
            <a:endParaRPr lang="zh-TW" altLang="en-US" sz="2400">
              <a:latin typeface="Times New Roman" pitchFamily="18" charset="0"/>
              <a:ea typeface="華康儷中黑(P)" pitchFamily="34" charset="-120"/>
              <a:cs typeface="Times New Roman" pitchFamily="18" charset="0"/>
            </a:endParaRPr>
          </a:p>
        </p:txBody>
      </p:sp>
      <p:sp>
        <p:nvSpPr>
          <p:cNvPr id="231701" name="Rectangle 277"/>
          <p:cNvSpPr>
            <a:spLocks noChangeArrowheads="1"/>
          </p:cNvSpPr>
          <p:nvPr/>
        </p:nvSpPr>
        <p:spPr bwMode="auto">
          <a:xfrm>
            <a:off x="1835150" y="6381750"/>
            <a:ext cx="1860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TW" altLang="en-US" sz="1200">
                <a:solidFill>
                  <a:srgbClr val="FF0000"/>
                </a:solidFill>
                <a:latin typeface="Times New Roman" pitchFamily="18" charset="0"/>
                <a:cs typeface="Times New Roman" pitchFamily="18" charset="0"/>
              </a:rPr>
              <a:t>資料來源：本研究整理</a:t>
            </a:r>
            <a:r>
              <a:rPr lang="zh-TW" altLang="en-US" sz="1200">
                <a:latin typeface="Times New Roman" pitchFamily="18" charset="0"/>
                <a:cs typeface="Times New Roman" pitchFamily="18" charset="0"/>
              </a:rPr>
              <a:t>。</a:t>
            </a:r>
            <a:endParaRPr lang="zh-TW" altLang="en-US" sz="2400">
              <a:latin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CF6BB6B1-6C69-41AE-BD40-A10BCFFC9220}" type="slidenum">
              <a:rPr lang="en-US" altLang="zh-TW"/>
              <a:pPr/>
              <a:t>46</a:t>
            </a:fld>
            <a:endParaRPr lang="en-US" altLang="zh-TW"/>
          </a:p>
        </p:txBody>
      </p:sp>
      <p:sp>
        <p:nvSpPr>
          <p:cNvPr id="102405" name="Rectangle 5"/>
          <p:cNvSpPr>
            <a:spLocks noGrp="1" noChangeArrowheads="1"/>
          </p:cNvSpPr>
          <p:nvPr>
            <p:ph type="title"/>
          </p:nvPr>
        </p:nvSpPr>
        <p:spPr/>
        <p:txBody>
          <a:bodyPr/>
          <a:lstStyle/>
          <a:p>
            <a:r>
              <a:rPr lang="zh-TW" altLang="en-US"/>
              <a:t>其他旅館的分類</a:t>
            </a:r>
          </a:p>
        </p:txBody>
      </p:sp>
      <p:sp>
        <p:nvSpPr>
          <p:cNvPr id="102406" name="Rectangle 6"/>
          <p:cNvSpPr>
            <a:spLocks noGrp="1" noChangeArrowheads="1"/>
          </p:cNvSpPr>
          <p:nvPr>
            <p:ph type="body" idx="1"/>
          </p:nvPr>
        </p:nvSpPr>
        <p:spPr/>
        <p:txBody>
          <a:bodyPr/>
          <a:lstStyle/>
          <a:p>
            <a:pPr>
              <a:lnSpc>
                <a:spcPct val="90000"/>
              </a:lnSpc>
            </a:pPr>
            <a:r>
              <a:rPr lang="zh-TW" altLang="en-US"/>
              <a:t>旅客停留時間</a:t>
            </a:r>
          </a:p>
          <a:p>
            <a:pPr lvl="1">
              <a:lnSpc>
                <a:spcPct val="90000"/>
              </a:lnSpc>
            </a:pPr>
            <a:r>
              <a:rPr lang="zh-TW" altLang="en-US"/>
              <a:t>短期</a:t>
            </a:r>
            <a:r>
              <a:rPr lang="en-US" altLang="zh-TW"/>
              <a:t>: </a:t>
            </a:r>
            <a:r>
              <a:rPr lang="zh-TW" altLang="en-US"/>
              <a:t>一週以內</a:t>
            </a:r>
          </a:p>
          <a:p>
            <a:pPr lvl="1">
              <a:lnSpc>
                <a:spcPct val="90000"/>
              </a:lnSpc>
            </a:pPr>
            <a:r>
              <a:rPr lang="zh-TW" altLang="en-US"/>
              <a:t>長期</a:t>
            </a:r>
            <a:r>
              <a:rPr lang="en-US" altLang="zh-TW"/>
              <a:t>: </a:t>
            </a:r>
            <a:r>
              <a:rPr lang="zh-TW" altLang="en-US"/>
              <a:t>至少一個月以上</a:t>
            </a:r>
          </a:p>
          <a:p>
            <a:pPr lvl="1">
              <a:lnSpc>
                <a:spcPct val="90000"/>
              </a:lnSpc>
            </a:pPr>
            <a:r>
              <a:rPr lang="zh-TW" altLang="en-US"/>
              <a:t>半長期</a:t>
            </a:r>
            <a:r>
              <a:rPr lang="en-US" altLang="zh-TW"/>
              <a:t>: </a:t>
            </a:r>
            <a:r>
              <a:rPr lang="zh-TW" altLang="en-US"/>
              <a:t>介於兩者間</a:t>
            </a:r>
          </a:p>
          <a:p>
            <a:pPr>
              <a:lnSpc>
                <a:spcPct val="90000"/>
              </a:lnSpc>
            </a:pPr>
            <a:r>
              <a:rPr lang="zh-TW" altLang="en-US"/>
              <a:t>旅館所在地</a:t>
            </a:r>
          </a:p>
          <a:p>
            <a:pPr lvl="1">
              <a:lnSpc>
                <a:spcPct val="90000"/>
              </a:lnSpc>
            </a:pPr>
            <a:r>
              <a:rPr lang="zh-TW" altLang="en-US"/>
              <a:t>都市旅館 </a:t>
            </a:r>
            <a:r>
              <a:rPr lang="en-US" altLang="zh-TW"/>
              <a:t>(CITY HOTEL)</a:t>
            </a:r>
          </a:p>
          <a:p>
            <a:pPr lvl="1">
              <a:lnSpc>
                <a:spcPct val="90000"/>
              </a:lnSpc>
            </a:pPr>
            <a:r>
              <a:rPr lang="zh-TW" altLang="en-US"/>
              <a:t>休閒旅館 </a:t>
            </a:r>
            <a:r>
              <a:rPr lang="en-US" altLang="zh-TW"/>
              <a:t>(RESORT HOTEL)</a:t>
            </a:r>
          </a:p>
          <a:p>
            <a:pPr>
              <a:lnSpc>
                <a:spcPct val="90000"/>
              </a:lnSpc>
            </a:pPr>
            <a:r>
              <a:rPr lang="zh-TW" altLang="en-US"/>
              <a:t>經營時間</a:t>
            </a:r>
          </a:p>
          <a:p>
            <a:pPr lvl="1">
              <a:lnSpc>
                <a:spcPct val="90000"/>
              </a:lnSpc>
            </a:pPr>
            <a:r>
              <a:rPr lang="zh-TW" altLang="en-US"/>
              <a:t>季節性</a:t>
            </a:r>
          </a:p>
          <a:p>
            <a:pPr lvl="1">
              <a:lnSpc>
                <a:spcPct val="90000"/>
              </a:lnSpc>
            </a:pPr>
            <a:r>
              <a:rPr lang="zh-TW" altLang="en-US"/>
              <a:t>全年性</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fld id="{C74115BB-2B5D-400E-B7FC-87C7C5DDA39D}" type="slidenum">
              <a:rPr lang="en-US" altLang="zh-TW"/>
              <a:pPr/>
              <a:t>47</a:t>
            </a:fld>
            <a:endParaRPr lang="en-US" altLang="zh-TW"/>
          </a:p>
        </p:txBody>
      </p:sp>
      <p:sp>
        <p:nvSpPr>
          <p:cNvPr id="103432" name="Rectangle 8"/>
          <p:cNvSpPr>
            <a:spLocks noGrp="1" noChangeArrowheads="1"/>
          </p:cNvSpPr>
          <p:nvPr>
            <p:ph type="title"/>
          </p:nvPr>
        </p:nvSpPr>
        <p:spPr/>
        <p:txBody>
          <a:bodyPr/>
          <a:lstStyle/>
          <a:p>
            <a:r>
              <a:rPr lang="zh-TW" altLang="en-US"/>
              <a:t>客房分類</a:t>
            </a:r>
          </a:p>
        </p:txBody>
      </p:sp>
      <p:sp>
        <p:nvSpPr>
          <p:cNvPr id="103433" name="Rectangle 9"/>
          <p:cNvSpPr>
            <a:spLocks noGrp="1" noChangeArrowheads="1"/>
          </p:cNvSpPr>
          <p:nvPr>
            <p:ph type="body" idx="1"/>
          </p:nvPr>
        </p:nvSpPr>
        <p:spPr/>
        <p:txBody>
          <a:bodyPr/>
          <a:lstStyle/>
          <a:p>
            <a:pPr>
              <a:lnSpc>
                <a:spcPct val="90000"/>
              </a:lnSpc>
            </a:pPr>
            <a:r>
              <a:rPr lang="zh-TW" altLang="en-US"/>
              <a:t>基本分類</a:t>
            </a:r>
          </a:p>
          <a:p>
            <a:pPr lvl="1">
              <a:lnSpc>
                <a:spcPct val="90000"/>
              </a:lnSpc>
            </a:pPr>
            <a:r>
              <a:rPr lang="zh-TW" altLang="en-US"/>
              <a:t>單人房不附浴室 </a:t>
            </a:r>
            <a:r>
              <a:rPr lang="en-US" altLang="zh-TW"/>
              <a:t>SW/OB</a:t>
            </a:r>
          </a:p>
          <a:p>
            <a:pPr lvl="1">
              <a:lnSpc>
                <a:spcPct val="90000"/>
              </a:lnSpc>
            </a:pPr>
            <a:r>
              <a:rPr lang="zh-TW" altLang="en-US"/>
              <a:t>雙人房不附浴室 </a:t>
            </a:r>
            <a:r>
              <a:rPr lang="en-US" altLang="zh-TW"/>
              <a:t>DW/OB</a:t>
            </a:r>
          </a:p>
          <a:p>
            <a:pPr lvl="1">
              <a:lnSpc>
                <a:spcPct val="90000"/>
              </a:lnSpc>
            </a:pPr>
            <a:r>
              <a:rPr lang="zh-TW" altLang="en-US"/>
              <a:t>單人房附浴室 </a:t>
            </a:r>
            <a:r>
              <a:rPr lang="en-US" altLang="zh-TW"/>
              <a:t>SW/SHOWER or SW/B</a:t>
            </a:r>
          </a:p>
          <a:p>
            <a:pPr lvl="1">
              <a:lnSpc>
                <a:spcPct val="90000"/>
              </a:lnSpc>
            </a:pPr>
            <a:r>
              <a:rPr lang="zh-TW" altLang="en-US"/>
              <a:t>雙人房附浴室</a:t>
            </a:r>
            <a:r>
              <a:rPr lang="en-US" altLang="zh-TW"/>
              <a:t>DW/SHOWER or DW/B</a:t>
            </a:r>
          </a:p>
          <a:p>
            <a:pPr>
              <a:lnSpc>
                <a:spcPct val="90000"/>
              </a:lnSpc>
            </a:pPr>
            <a:r>
              <a:rPr lang="zh-TW" altLang="en-US"/>
              <a:t>按床數</a:t>
            </a:r>
          </a:p>
          <a:p>
            <a:pPr lvl="1">
              <a:lnSpc>
                <a:spcPct val="90000"/>
              </a:lnSpc>
            </a:pPr>
            <a:r>
              <a:rPr lang="zh-TW" altLang="en-US"/>
              <a:t>單人房 </a:t>
            </a:r>
            <a:r>
              <a:rPr lang="en-US" altLang="zh-TW"/>
              <a:t>(SINGLE ROOM)</a:t>
            </a:r>
          </a:p>
          <a:p>
            <a:pPr lvl="1">
              <a:lnSpc>
                <a:spcPct val="90000"/>
              </a:lnSpc>
            </a:pPr>
            <a:r>
              <a:rPr lang="zh-TW" altLang="en-US"/>
              <a:t>雙人 </a:t>
            </a:r>
            <a:r>
              <a:rPr lang="en-US" altLang="zh-TW"/>
              <a:t>(TWIN BED ROOM)</a:t>
            </a:r>
          </a:p>
          <a:p>
            <a:pPr lvl="1">
              <a:lnSpc>
                <a:spcPct val="90000"/>
              </a:lnSpc>
            </a:pPr>
            <a:r>
              <a:rPr lang="zh-TW" altLang="en-US"/>
              <a:t>三人房 </a:t>
            </a:r>
            <a:r>
              <a:rPr lang="en-US" altLang="zh-TW"/>
              <a:t>(TRIPLE ROOM)</a:t>
            </a:r>
          </a:p>
          <a:p>
            <a:pPr lvl="1">
              <a:lnSpc>
                <a:spcPct val="90000"/>
              </a:lnSpc>
            </a:pPr>
            <a:r>
              <a:rPr lang="zh-TW" altLang="en-US"/>
              <a:t>四人房 </a:t>
            </a:r>
            <a:r>
              <a:rPr lang="en-US" altLang="zh-TW"/>
              <a:t>(QUAD ROOM)</a:t>
            </a:r>
          </a:p>
          <a:p>
            <a:pPr>
              <a:lnSpc>
                <a:spcPct val="90000"/>
              </a:lnSpc>
            </a:pPr>
            <a:endParaRPr lang="en-US" altLang="zh-TW"/>
          </a:p>
        </p:txBody>
      </p:sp>
      <p:sp>
        <p:nvSpPr>
          <p:cNvPr id="103427" name="Rectangle 3"/>
          <p:cNvSpPr>
            <a:spLocks noChangeArrowheads="1"/>
          </p:cNvSpPr>
          <p:nvPr/>
        </p:nvSpPr>
        <p:spPr bwMode="auto">
          <a:xfrm>
            <a:off x="755650" y="1268413"/>
            <a:ext cx="72009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5000"/>
              </a:lnSpc>
              <a:spcBef>
                <a:spcPct val="20000"/>
              </a:spcBef>
              <a:buFontTx/>
              <a:buBlip>
                <a:blip r:embed="rId2"/>
              </a:buBlip>
            </a:pPr>
            <a:endParaRPr lang="zh-TW" altLang="zh-TW" sz="2400">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fld id="{5295084B-3859-44E6-9CDD-853CD0A6AD34}" type="slidenum">
              <a:rPr lang="en-US" altLang="zh-TW"/>
              <a:pPr/>
              <a:t>48</a:t>
            </a:fld>
            <a:endParaRPr lang="en-US" altLang="zh-TW"/>
          </a:p>
        </p:txBody>
      </p:sp>
      <p:sp>
        <p:nvSpPr>
          <p:cNvPr id="159752" name="Rectangle 8"/>
          <p:cNvSpPr>
            <a:spLocks noGrp="1" noChangeArrowheads="1"/>
          </p:cNvSpPr>
          <p:nvPr>
            <p:ph type="title"/>
          </p:nvPr>
        </p:nvSpPr>
        <p:spPr/>
        <p:txBody>
          <a:bodyPr/>
          <a:lstStyle/>
          <a:p>
            <a:r>
              <a:rPr lang="zh-TW" altLang="en-US"/>
              <a:t>客房分類</a:t>
            </a:r>
          </a:p>
        </p:txBody>
      </p:sp>
      <p:sp>
        <p:nvSpPr>
          <p:cNvPr id="159753" name="Rectangle 9"/>
          <p:cNvSpPr>
            <a:spLocks noGrp="1" noChangeArrowheads="1"/>
          </p:cNvSpPr>
          <p:nvPr>
            <p:ph type="body" idx="1"/>
          </p:nvPr>
        </p:nvSpPr>
        <p:spPr/>
        <p:txBody>
          <a:bodyPr/>
          <a:lstStyle/>
          <a:p>
            <a:pPr>
              <a:lnSpc>
                <a:spcPct val="90000"/>
              </a:lnSpc>
            </a:pPr>
            <a:r>
              <a:rPr lang="zh-TW" altLang="en-US" sz="2800"/>
              <a:t>依房間方向</a:t>
            </a:r>
          </a:p>
          <a:p>
            <a:pPr lvl="1">
              <a:lnSpc>
                <a:spcPct val="90000"/>
              </a:lnSpc>
            </a:pPr>
            <a:r>
              <a:rPr lang="en-US" altLang="zh-TW" sz="2400"/>
              <a:t>INSIDE      </a:t>
            </a:r>
            <a:r>
              <a:rPr lang="zh-TW" altLang="en-US" sz="2400"/>
              <a:t>對內</a:t>
            </a:r>
            <a:r>
              <a:rPr lang="en-US" altLang="zh-TW" sz="2400"/>
              <a:t>;</a:t>
            </a:r>
            <a:r>
              <a:rPr lang="zh-TW" altLang="en-US" sz="2400"/>
              <a:t>無景觀</a:t>
            </a:r>
          </a:p>
          <a:p>
            <a:pPr lvl="1">
              <a:lnSpc>
                <a:spcPct val="90000"/>
              </a:lnSpc>
            </a:pPr>
            <a:r>
              <a:rPr lang="en-US" altLang="zh-TW" sz="2400"/>
              <a:t>OUTSIDE  </a:t>
            </a:r>
            <a:r>
              <a:rPr lang="zh-TW" altLang="en-US" sz="2400"/>
              <a:t>對外</a:t>
            </a:r>
            <a:r>
              <a:rPr lang="en-US" altLang="zh-TW" sz="2400"/>
              <a:t>;</a:t>
            </a:r>
            <a:r>
              <a:rPr lang="zh-TW" altLang="en-US" sz="2400"/>
              <a:t>有景觀</a:t>
            </a:r>
          </a:p>
          <a:p>
            <a:pPr>
              <a:lnSpc>
                <a:spcPct val="90000"/>
              </a:lnSpc>
            </a:pPr>
            <a:r>
              <a:rPr lang="zh-TW" altLang="en-US" sz="2800"/>
              <a:t>按房間與房間關係</a:t>
            </a:r>
          </a:p>
          <a:p>
            <a:pPr lvl="1">
              <a:lnSpc>
                <a:spcPct val="90000"/>
              </a:lnSpc>
            </a:pPr>
            <a:r>
              <a:rPr lang="en-US" altLang="zh-TW" sz="2400"/>
              <a:t>CONNECTING ROOM  </a:t>
            </a:r>
            <a:r>
              <a:rPr lang="zh-TW" altLang="en-US" sz="2400"/>
              <a:t>連通房 </a:t>
            </a:r>
            <a:r>
              <a:rPr lang="en-US" altLang="zh-TW" sz="2400"/>
              <a:t>(</a:t>
            </a:r>
            <a:r>
              <a:rPr lang="zh-TW" altLang="en-US" sz="2400"/>
              <a:t>房內有門可互通</a:t>
            </a:r>
            <a:r>
              <a:rPr lang="en-US" altLang="zh-TW" sz="2400"/>
              <a:t>)</a:t>
            </a:r>
          </a:p>
          <a:p>
            <a:pPr lvl="1">
              <a:lnSpc>
                <a:spcPct val="90000"/>
              </a:lnSpc>
            </a:pPr>
            <a:r>
              <a:rPr lang="en-US" altLang="zh-TW" sz="2400"/>
              <a:t>ADJOINING ROOM      </a:t>
            </a:r>
            <a:r>
              <a:rPr lang="zh-TW" altLang="en-US" sz="2400"/>
              <a:t>相連房 </a:t>
            </a:r>
            <a:r>
              <a:rPr lang="en-US" altLang="zh-TW" sz="2400"/>
              <a:t>(</a:t>
            </a:r>
            <a:r>
              <a:rPr lang="zh-TW" altLang="en-US" sz="2400"/>
              <a:t>房內無門互通</a:t>
            </a:r>
            <a:r>
              <a:rPr lang="en-US" altLang="zh-TW" sz="2400"/>
              <a:t>)</a:t>
            </a:r>
          </a:p>
          <a:p>
            <a:pPr>
              <a:lnSpc>
                <a:spcPct val="90000"/>
              </a:lnSpc>
            </a:pPr>
            <a:r>
              <a:rPr lang="zh-TW" altLang="en-US" sz="2800"/>
              <a:t>設房內設備</a:t>
            </a:r>
          </a:p>
          <a:p>
            <a:pPr lvl="1">
              <a:lnSpc>
                <a:spcPct val="90000"/>
              </a:lnSpc>
            </a:pPr>
            <a:r>
              <a:rPr lang="en-US" altLang="zh-TW" sz="2400"/>
              <a:t>SUITE  </a:t>
            </a:r>
            <a:r>
              <a:rPr lang="zh-TW" altLang="en-US" sz="2400"/>
              <a:t>套房</a:t>
            </a:r>
            <a:r>
              <a:rPr lang="en-US" altLang="zh-TW" sz="2400"/>
              <a:t>;</a:t>
            </a:r>
            <a:r>
              <a:rPr lang="zh-TW" altLang="en-US" sz="2400"/>
              <a:t>客房內設有獨立的客廳</a:t>
            </a:r>
          </a:p>
          <a:p>
            <a:pPr lvl="1">
              <a:lnSpc>
                <a:spcPct val="90000"/>
              </a:lnSpc>
            </a:pPr>
            <a:r>
              <a:rPr lang="en-US" altLang="zh-TW" sz="2400"/>
              <a:t>DUPLEX </a:t>
            </a:r>
            <a:r>
              <a:rPr lang="zh-TW" altLang="en-US" sz="2400"/>
              <a:t>樓中樓</a:t>
            </a:r>
          </a:p>
          <a:p>
            <a:pPr lvl="1">
              <a:lnSpc>
                <a:spcPct val="90000"/>
              </a:lnSpc>
            </a:pPr>
            <a:r>
              <a:rPr lang="en-US" altLang="zh-TW" sz="2400"/>
              <a:t>CABANA </a:t>
            </a:r>
            <a:r>
              <a:rPr lang="zh-TW" altLang="en-US" sz="2400"/>
              <a:t>小屋</a:t>
            </a:r>
          </a:p>
          <a:p>
            <a:pPr lvl="1">
              <a:lnSpc>
                <a:spcPct val="90000"/>
              </a:lnSpc>
            </a:pPr>
            <a:r>
              <a:rPr lang="en-US" altLang="zh-TW" sz="2400"/>
              <a:t>EFFECIENCY </a:t>
            </a:r>
            <a:r>
              <a:rPr lang="zh-TW" altLang="en-US" sz="2400"/>
              <a:t>備有家具、小廚房及衛生間的小套房</a:t>
            </a:r>
          </a:p>
        </p:txBody>
      </p:sp>
      <p:sp>
        <p:nvSpPr>
          <p:cNvPr id="159748" name="Rectangle 4"/>
          <p:cNvSpPr>
            <a:spLocks noChangeArrowheads="1"/>
          </p:cNvSpPr>
          <p:nvPr/>
        </p:nvSpPr>
        <p:spPr bwMode="auto">
          <a:xfrm>
            <a:off x="900113" y="1143000"/>
            <a:ext cx="7862887" cy="552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Blip>
                <a:blip r:embed="rId2"/>
              </a:buBlip>
            </a:pPr>
            <a:endParaRPr lang="zh-TW" altLang="zh-TW" sz="2400">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fld id="{96706D8F-D8B3-4E74-887D-0AA3A6D651DE}" type="slidenum">
              <a:rPr lang="en-US" altLang="zh-TW"/>
              <a:pPr/>
              <a:t>49</a:t>
            </a:fld>
            <a:endParaRPr lang="en-US" altLang="zh-TW"/>
          </a:p>
        </p:txBody>
      </p:sp>
      <p:sp>
        <p:nvSpPr>
          <p:cNvPr id="141317" name="Rectangle 5"/>
          <p:cNvSpPr>
            <a:spLocks noGrp="1" noChangeArrowheads="1"/>
          </p:cNvSpPr>
          <p:nvPr>
            <p:ph type="title"/>
          </p:nvPr>
        </p:nvSpPr>
        <p:spPr/>
        <p:txBody>
          <a:bodyPr/>
          <a:lstStyle/>
          <a:p>
            <a:r>
              <a:rPr lang="zh-TW" altLang="en-US" sz="3600"/>
              <a:t>旅館訂房專業用語</a:t>
            </a:r>
          </a:p>
        </p:txBody>
      </p:sp>
      <p:sp>
        <p:nvSpPr>
          <p:cNvPr id="141318" name="Rectangle 6"/>
          <p:cNvSpPr>
            <a:spLocks noGrp="1" noChangeArrowheads="1"/>
          </p:cNvSpPr>
          <p:nvPr>
            <p:ph type="body" idx="1"/>
          </p:nvPr>
        </p:nvSpPr>
        <p:spPr>
          <a:xfrm>
            <a:off x="755650" y="1268413"/>
            <a:ext cx="4176713" cy="5184775"/>
          </a:xfrm>
        </p:spPr>
        <p:txBody>
          <a:bodyPr/>
          <a:lstStyle/>
          <a:p>
            <a:pPr>
              <a:lnSpc>
                <a:spcPct val="90000"/>
              </a:lnSpc>
            </a:pPr>
            <a:r>
              <a:rPr lang="en-US" altLang="zh-TW" sz="2800"/>
              <a:t>Overbooking  </a:t>
            </a:r>
            <a:r>
              <a:rPr lang="zh-TW" altLang="en-US" sz="2800"/>
              <a:t>超額訂房</a:t>
            </a:r>
          </a:p>
          <a:p>
            <a:pPr>
              <a:lnSpc>
                <a:spcPct val="90000"/>
              </a:lnSpc>
            </a:pPr>
            <a:r>
              <a:rPr lang="en-US" altLang="zh-TW" sz="2800"/>
              <a:t>Full house</a:t>
            </a:r>
            <a:r>
              <a:rPr lang="zh-TW" altLang="en-US" sz="2800"/>
              <a:t>客滿</a:t>
            </a:r>
          </a:p>
          <a:p>
            <a:pPr>
              <a:lnSpc>
                <a:spcPct val="90000"/>
              </a:lnSpc>
            </a:pPr>
            <a:r>
              <a:rPr lang="en-US" altLang="zh-TW" sz="2800"/>
              <a:t>Cancellation </a:t>
            </a:r>
            <a:r>
              <a:rPr lang="zh-TW" altLang="en-US" sz="2800"/>
              <a:t>取消</a:t>
            </a:r>
          </a:p>
          <a:p>
            <a:pPr>
              <a:lnSpc>
                <a:spcPct val="90000"/>
              </a:lnSpc>
            </a:pPr>
            <a:r>
              <a:rPr lang="en-US" altLang="zh-TW" sz="2800"/>
              <a:t>Postpone </a:t>
            </a:r>
            <a:r>
              <a:rPr lang="zh-TW" altLang="en-US" sz="2800"/>
              <a:t>延期</a:t>
            </a:r>
          </a:p>
          <a:p>
            <a:pPr>
              <a:lnSpc>
                <a:spcPct val="90000"/>
              </a:lnSpc>
            </a:pPr>
            <a:r>
              <a:rPr lang="en-US" altLang="zh-TW" sz="2800"/>
              <a:t>No show  </a:t>
            </a:r>
            <a:r>
              <a:rPr lang="zh-TW" altLang="en-US" sz="2800"/>
              <a:t>訂房而未報到</a:t>
            </a:r>
          </a:p>
          <a:p>
            <a:pPr>
              <a:lnSpc>
                <a:spcPct val="90000"/>
              </a:lnSpc>
            </a:pPr>
            <a:r>
              <a:rPr lang="en-US" altLang="zh-TW" sz="2800"/>
              <a:t>Walk-in guest</a:t>
            </a:r>
            <a:r>
              <a:rPr lang="zh-TW" altLang="en-US" sz="2800"/>
              <a:t>未事先預定的客人</a:t>
            </a:r>
          </a:p>
          <a:p>
            <a:pPr>
              <a:lnSpc>
                <a:spcPct val="90000"/>
              </a:lnSpc>
            </a:pPr>
            <a:r>
              <a:rPr lang="en-US" altLang="zh-TW" sz="2800"/>
              <a:t>Early check out </a:t>
            </a:r>
            <a:r>
              <a:rPr lang="zh-TW" altLang="en-US" sz="2800"/>
              <a:t>提早退房</a:t>
            </a:r>
          </a:p>
          <a:p>
            <a:pPr>
              <a:lnSpc>
                <a:spcPct val="90000"/>
              </a:lnSpc>
            </a:pPr>
            <a:r>
              <a:rPr lang="en-US" altLang="zh-TW" sz="2800"/>
              <a:t>Extend of stay </a:t>
            </a:r>
            <a:r>
              <a:rPr lang="zh-TW" altLang="en-US" sz="2800"/>
              <a:t>延長住宿</a:t>
            </a:r>
          </a:p>
          <a:p>
            <a:pPr>
              <a:lnSpc>
                <a:spcPct val="90000"/>
              </a:lnSpc>
            </a:pPr>
            <a:endParaRPr lang="en-US" altLang="zh-TW" sz="2800"/>
          </a:p>
        </p:txBody>
      </p:sp>
      <p:sp>
        <p:nvSpPr>
          <p:cNvPr id="141316" name="Rectangle 4"/>
          <p:cNvSpPr>
            <a:spLocks noGrp="1" noChangeArrowheads="1"/>
          </p:cNvSpPr>
          <p:nvPr>
            <p:ph type="body" sz="half" idx="4294967295"/>
          </p:nvPr>
        </p:nvSpPr>
        <p:spPr>
          <a:xfrm>
            <a:off x="4932363" y="1268413"/>
            <a:ext cx="4211637" cy="4897437"/>
          </a:xfrm>
        </p:spPr>
        <p:txBody>
          <a:bodyPr/>
          <a:lstStyle/>
          <a:p>
            <a:pPr>
              <a:lnSpc>
                <a:spcPct val="90000"/>
              </a:lnSpc>
            </a:pPr>
            <a:r>
              <a:rPr lang="en-US" altLang="zh-TW" sz="2800"/>
              <a:t>Guest history card </a:t>
            </a:r>
            <a:r>
              <a:rPr lang="zh-TW" altLang="en-US" sz="2800"/>
              <a:t>住客資料登記表</a:t>
            </a:r>
          </a:p>
          <a:p>
            <a:pPr>
              <a:lnSpc>
                <a:spcPct val="90000"/>
              </a:lnSpc>
            </a:pPr>
            <a:r>
              <a:rPr lang="en-US" altLang="zh-TW" sz="2800"/>
              <a:t>Blocking </a:t>
            </a:r>
            <a:r>
              <a:rPr lang="zh-TW" altLang="en-US" sz="2800"/>
              <a:t>封鎖</a:t>
            </a:r>
          </a:p>
          <a:p>
            <a:pPr>
              <a:lnSpc>
                <a:spcPct val="90000"/>
              </a:lnSpc>
            </a:pPr>
            <a:r>
              <a:rPr lang="en-US" altLang="zh-TW" sz="2800"/>
              <a:t>Deposit </a:t>
            </a:r>
            <a:r>
              <a:rPr lang="zh-TW" altLang="en-US" sz="2800"/>
              <a:t>訂金</a:t>
            </a:r>
          </a:p>
          <a:p>
            <a:pPr>
              <a:lnSpc>
                <a:spcPct val="90000"/>
              </a:lnSpc>
            </a:pPr>
            <a:r>
              <a:rPr lang="en-US" altLang="zh-TW" sz="2800"/>
              <a:t>Commission  </a:t>
            </a:r>
            <a:r>
              <a:rPr lang="zh-TW" altLang="en-US" sz="2800"/>
              <a:t>佣金</a:t>
            </a:r>
          </a:p>
          <a:p>
            <a:pPr>
              <a:lnSpc>
                <a:spcPct val="90000"/>
              </a:lnSpc>
            </a:pPr>
            <a:r>
              <a:rPr lang="en-US" altLang="zh-TW" sz="2800"/>
              <a:t>Sleep-out </a:t>
            </a:r>
            <a:r>
              <a:rPr lang="zh-TW" altLang="en-US" sz="2800"/>
              <a:t>已入住但未</a:t>
            </a:r>
          </a:p>
          <a:p>
            <a:pPr>
              <a:lnSpc>
                <a:spcPct val="90000"/>
              </a:lnSpc>
            </a:pPr>
            <a:r>
              <a:rPr lang="en-US" altLang="zh-TW" sz="2800"/>
              <a:t>DNS </a:t>
            </a:r>
            <a:r>
              <a:rPr lang="zh-TW" altLang="en-US" sz="2800"/>
              <a:t>客人因某些狀況因素未入住</a:t>
            </a:r>
          </a:p>
          <a:p>
            <a:pPr>
              <a:lnSpc>
                <a:spcPct val="90000"/>
              </a:lnSpc>
            </a:pPr>
            <a:r>
              <a:rPr lang="en-US" altLang="zh-TW" sz="2800"/>
              <a:t>DNA  </a:t>
            </a:r>
            <a:r>
              <a:rPr lang="zh-TW" altLang="en-US" sz="2800"/>
              <a:t>客人未到達</a:t>
            </a:r>
          </a:p>
          <a:p>
            <a:pPr>
              <a:lnSpc>
                <a:spcPct val="90000"/>
              </a:lnSpc>
            </a:pPr>
            <a:r>
              <a:rPr lang="en-US" altLang="zh-TW" sz="2800"/>
              <a:t>Departure room </a:t>
            </a:r>
            <a:r>
              <a:rPr lang="zh-TW" altLang="en-US" sz="2800"/>
              <a:t>待退房</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fld id="{D4BCC142-CA68-4458-8242-57A58052D981}" type="slidenum">
              <a:rPr lang="en-US" altLang="zh-TW"/>
              <a:pPr/>
              <a:t>5</a:t>
            </a:fld>
            <a:endParaRPr lang="en-US" altLang="zh-TW"/>
          </a:p>
        </p:txBody>
      </p:sp>
      <p:sp>
        <p:nvSpPr>
          <p:cNvPr id="150530" name="Rectangle 2"/>
          <p:cNvSpPr>
            <a:spLocks noChangeArrowheads="1"/>
          </p:cNvSpPr>
          <p:nvPr/>
        </p:nvSpPr>
        <p:spPr bwMode="auto">
          <a:xfrm>
            <a:off x="1331913" y="260350"/>
            <a:ext cx="725805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TW" altLang="zh-TW" sz="4400">
              <a:latin typeface="標楷體" pitchFamily="65" charset="-120"/>
              <a:ea typeface="標楷體" pitchFamily="65" charset="-120"/>
            </a:endParaRPr>
          </a:p>
        </p:txBody>
      </p:sp>
      <p:sp>
        <p:nvSpPr>
          <p:cNvPr id="150538" name="Rectangle 10"/>
          <p:cNvSpPr>
            <a:spLocks noGrp="1" noChangeArrowheads="1"/>
          </p:cNvSpPr>
          <p:nvPr>
            <p:ph type="title"/>
          </p:nvPr>
        </p:nvSpPr>
        <p:spPr/>
        <p:txBody>
          <a:bodyPr/>
          <a:lstStyle/>
          <a:p>
            <a:r>
              <a:rPr lang="zh-TW" altLang="en-US" dirty="0"/>
              <a:t>我國旅館的起源</a:t>
            </a:r>
          </a:p>
        </p:txBody>
      </p:sp>
      <p:sp>
        <p:nvSpPr>
          <p:cNvPr id="150539" name="Rectangle 11"/>
          <p:cNvSpPr>
            <a:spLocks noGrp="1" noChangeArrowheads="1"/>
          </p:cNvSpPr>
          <p:nvPr>
            <p:ph type="body" idx="1"/>
          </p:nvPr>
        </p:nvSpPr>
        <p:spPr/>
        <p:txBody>
          <a:bodyPr/>
          <a:lstStyle/>
          <a:p>
            <a:pPr>
              <a:lnSpc>
                <a:spcPct val="90000"/>
              </a:lnSpc>
            </a:pPr>
            <a:r>
              <a:rPr lang="zh-TW" altLang="en-US" sz="2800" dirty="0"/>
              <a:t>寺廟 </a:t>
            </a:r>
            <a:r>
              <a:rPr lang="en-US" altLang="zh-TW" sz="2800" dirty="0"/>
              <a:t>: </a:t>
            </a:r>
            <a:r>
              <a:rPr lang="zh-TW" altLang="en-US" sz="2800" dirty="0"/>
              <a:t>不收費</a:t>
            </a:r>
            <a:r>
              <a:rPr lang="en-US" altLang="zh-TW" sz="2800" dirty="0"/>
              <a:t>, </a:t>
            </a:r>
            <a:r>
              <a:rPr lang="zh-TW" altLang="en-US" sz="2800" dirty="0"/>
              <a:t>香客捐獻。</a:t>
            </a:r>
          </a:p>
          <a:p>
            <a:pPr>
              <a:lnSpc>
                <a:spcPct val="90000"/>
              </a:lnSpc>
            </a:pPr>
            <a:r>
              <a:rPr lang="zh-TW" altLang="en-US" sz="2800" dirty="0"/>
              <a:t>行</a:t>
            </a:r>
            <a:r>
              <a:rPr lang="en-US" altLang="zh-TW" sz="2800" dirty="0"/>
              <a:t>(</a:t>
            </a:r>
            <a:r>
              <a:rPr lang="zh-TW" altLang="en-US" sz="2800" dirty="0"/>
              <a:t>碼頭</a:t>
            </a:r>
            <a:r>
              <a:rPr lang="en-US" altLang="zh-TW" sz="2800" dirty="0"/>
              <a:t>) : </a:t>
            </a:r>
            <a:r>
              <a:rPr lang="zh-TW" altLang="en-US" sz="2800" dirty="0"/>
              <a:t>設於重要的水陸碼頭。</a:t>
            </a:r>
          </a:p>
          <a:p>
            <a:pPr lvl="1">
              <a:lnSpc>
                <a:spcPct val="90000"/>
              </a:lnSpc>
            </a:pPr>
            <a:r>
              <a:rPr lang="zh-TW" altLang="en-US" sz="2400" dirty="0"/>
              <a:t> 招待商人</a:t>
            </a:r>
            <a:r>
              <a:rPr lang="en-US" altLang="zh-TW" sz="2400" dirty="0"/>
              <a:t>,</a:t>
            </a:r>
            <a:r>
              <a:rPr lang="zh-TW" altLang="en-US" sz="2400" dirty="0"/>
              <a:t>收取佣金。 </a:t>
            </a:r>
          </a:p>
          <a:p>
            <a:pPr lvl="1">
              <a:lnSpc>
                <a:spcPct val="90000"/>
              </a:lnSpc>
            </a:pPr>
            <a:r>
              <a:rPr lang="zh-TW" altLang="en-US" sz="2400" dirty="0"/>
              <a:t> 交通進步後產生的住宿場所。</a:t>
            </a:r>
          </a:p>
          <a:p>
            <a:pPr>
              <a:lnSpc>
                <a:spcPct val="90000"/>
              </a:lnSpc>
            </a:pPr>
            <a:r>
              <a:rPr lang="zh-TW" altLang="en-US" sz="2800" dirty="0"/>
              <a:t>日治時期</a:t>
            </a:r>
          </a:p>
          <a:p>
            <a:pPr lvl="1">
              <a:lnSpc>
                <a:spcPct val="90000"/>
              </a:lnSpc>
            </a:pPr>
            <a:r>
              <a:rPr lang="zh-TW" altLang="en-US" sz="2400" dirty="0"/>
              <a:t>販仔間</a:t>
            </a:r>
            <a:r>
              <a:rPr lang="en-US" altLang="zh-TW" sz="2400" dirty="0"/>
              <a:t>(</a:t>
            </a:r>
            <a:r>
              <a:rPr lang="zh-TW" altLang="en-US" sz="2400" dirty="0"/>
              <a:t>招待所</a:t>
            </a:r>
            <a:r>
              <a:rPr lang="en-US" altLang="zh-TW" sz="2400" dirty="0"/>
              <a:t>):</a:t>
            </a:r>
            <a:r>
              <a:rPr lang="zh-TW" altLang="en-US" sz="2400" dirty="0"/>
              <a:t>為台灣地區旅館最原始的雛型。</a:t>
            </a:r>
          </a:p>
          <a:p>
            <a:pPr lvl="2">
              <a:lnSpc>
                <a:spcPct val="90000"/>
              </a:lnSpc>
            </a:pPr>
            <a:r>
              <a:rPr lang="zh-TW" altLang="en-US" sz="2000" dirty="0"/>
              <a:t>專供小販或跑單幫者歇腳。</a:t>
            </a:r>
          </a:p>
          <a:p>
            <a:pPr lvl="2">
              <a:lnSpc>
                <a:spcPct val="90000"/>
              </a:lnSpc>
            </a:pPr>
            <a:r>
              <a:rPr lang="zh-TW" altLang="en-US" sz="2000" dirty="0"/>
              <a:t>未雇用他人</a:t>
            </a:r>
            <a:r>
              <a:rPr lang="en-US" altLang="zh-TW" sz="2000" dirty="0"/>
              <a:t>,</a:t>
            </a:r>
            <a:r>
              <a:rPr lang="zh-TW" altLang="en-US" sz="2000" dirty="0"/>
              <a:t>而以家人幫傭方式經營。</a:t>
            </a:r>
          </a:p>
          <a:p>
            <a:pPr lvl="2">
              <a:lnSpc>
                <a:spcPct val="90000"/>
              </a:lnSpc>
            </a:pPr>
            <a:r>
              <a:rPr lang="zh-TW" altLang="en-US" sz="2000" dirty="0"/>
              <a:t>設備簡陃</a:t>
            </a:r>
            <a:r>
              <a:rPr lang="en-US" altLang="zh-TW" sz="2000" dirty="0"/>
              <a:t>,</a:t>
            </a:r>
            <a:r>
              <a:rPr lang="zh-TW" altLang="en-US" sz="2000" dirty="0"/>
              <a:t>服務差。</a:t>
            </a:r>
          </a:p>
          <a:p>
            <a:pPr lvl="2">
              <a:lnSpc>
                <a:spcPct val="90000"/>
              </a:lnSpc>
            </a:pPr>
            <a:r>
              <a:rPr lang="zh-TW" altLang="en-US" sz="2000" dirty="0"/>
              <a:t>家庭副業。</a:t>
            </a:r>
          </a:p>
          <a:p>
            <a:pPr lvl="1">
              <a:lnSpc>
                <a:spcPct val="90000"/>
              </a:lnSpc>
            </a:pPr>
            <a:r>
              <a:rPr lang="zh-TW" altLang="en-US" sz="2400" dirty="0"/>
              <a:t>酒店、客棧 </a:t>
            </a:r>
          </a:p>
          <a:p>
            <a:pPr lvl="2">
              <a:lnSpc>
                <a:spcPct val="90000"/>
              </a:lnSpc>
            </a:pPr>
            <a:r>
              <a:rPr lang="zh-TW" altLang="en-US" sz="2000" dirty="0"/>
              <a:t>提供商旅住宿</a:t>
            </a:r>
            <a:r>
              <a:rPr lang="en-US" altLang="zh-TW" sz="2000" dirty="0"/>
              <a:t>,</a:t>
            </a:r>
            <a:r>
              <a:rPr lang="zh-TW" altLang="en-US" sz="2000" dirty="0"/>
              <a:t>設於城鎮鄉村。</a:t>
            </a:r>
          </a:p>
          <a:p>
            <a:pPr lvl="2">
              <a:lnSpc>
                <a:spcPct val="90000"/>
              </a:lnSpc>
            </a:pPr>
            <a:r>
              <a:rPr lang="zh-TW" altLang="en-US" sz="2000" dirty="0"/>
              <a:t>供應膳宿</a:t>
            </a:r>
            <a:r>
              <a:rPr lang="en-US" altLang="zh-TW" sz="2000" dirty="0"/>
              <a:t>,</a:t>
            </a:r>
            <a:r>
              <a:rPr lang="zh-TW" altLang="en-US" sz="2000" dirty="0"/>
              <a:t>收費低廉。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fld id="{0670331E-5A66-4663-86AE-2AD8409BC018}" type="slidenum">
              <a:rPr lang="en-US" altLang="zh-TW"/>
              <a:pPr/>
              <a:t>50</a:t>
            </a:fld>
            <a:endParaRPr lang="en-US" altLang="zh-TW"/>
          </a:p>
        </p:txBody>
      </p:sp>
      <p:sp>
        <p:nvSpPr>
          <p:cNvPr id="142338" name="Rectangle 2"/>
          <p:cNvSpPr>
            <a:spLocks noChangeArrowheads="1"/>
          </p:cNvSpPr>
          <p:nvPr/>
        </p:nvSpPr>
        <p:spPr bwMode="auto">
          <a:xfrm>
            <a:off x="685800" y="533400"/>
            <a:ext cx="8382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TW" altLang="zh-TW" sz="2600">
              <a:latin typeface="標楷體" pitchFamily="65" charset="-120"/>
              <a:ea typeface="標楷體" pitchFamily="65" charset="-120"/>
            </a:endParaRPr>
          </a:p>
        </p:txBody>
      </p:sp>
      <p:sp>
        <p:nvSpPr>
          <p:cNvPr id="142341" name="Rectangle 5"/>
          <p:cNvSpPr>
            <a:spLocks noGrp="1" noChangeArrowheads="1"/>
          </p:cNvSpPr>
          <p:nvPr>
            <p:ph type="title"/>
          </p:nvPr>
        </p:nvSpPr>
        <p:spPr/>
        <p:txBody>
          <a:bodyPr/>
          <a:lstStyle/>
          <a:p>
            <a:r>
              <a:rPr lang="zh-TW" altLang="en-US" sz="3600"/>
              <a:t>旅館客房專業用語</a:t>
            </a:r>
          </a:p>
        </p:txBody>
      </p:sp>
      <p:sp>
        <p:nvSpPr>
          <p:cNvPr id="142342" name="Rectangle 6"/>
          <p:cNvSpPr>
            <a:spLocks noGrp="1" noChangeArrowheads="1"/>
          </p:cNvSpPr>
          <p:nvPr>
            <p:ph type="body" idx="1"/>
          </p:nvPr>
        </p:nvSpPr>
        <p:spPr/>
        <p:txBody>
          <a:bodyPr/>
          <a:lstStyle/>
          <a:p>
            <a:r>
              <a:rPr lang="zh-TW" altLang="en-US"/>
              <a:t>通常在房務報告中，較為重要且常使用的註記，如下：</a:t>
            </a:r>
          </a:p>
          <a:p>
            <a:pPr lvl="1"/>
            <a:r>
              <a:rPr lang="en-US" altLang="zh-TW"/>
              <a:t>VR ( vacant ready ) : </a:t>
            </a:r>
            <a:r>
              <a:rPr lang="zh-TW" altLang="en-US"/>
              <a:t>空房已可出售。</a:t>
            </a:r>
          </a:p>
          <a:p>
            <a:pPr lvl="1"/>
            <a:r>
              <a:rPr lang="en-US" altLang="zh-TW"/>
              <a:t>VD ( vacant dirty ) : </a:t>
            </a:r>
            <a:r>
              <a:rPr lang="zh-TW" altLang="en-US"/>
              <a:t>空房但仍未清掃。</a:t>
            </a:r>
          </a:p>
          <a:p>
            <a:pPr lvl="1"/>
            <a:r>
              <a:rPr lang="en-US" altLang="zh-TW"/>
              <a:t>OR ( occupied ready ) : </a:t>
            </a:r>
            <a:r>
              <a:rPr lang="zh-TW" altLang="en-US"/>
              <a:t>住用而且已清掃。</a:t>
            </a:r>
          </a:p>
          <a:p>
            <a:pPr lvl="1"/>
            <a:r>
              <a:rPr lang="en-US" altLang="zh-TW"/>
              <a:t>S/O ( sleep out ) : </a:t>
            </a:r>
            <a:r>
              <a:rPr lang="zh-TW" altLang="en-US"/>
              <a:t>已住用但客人外宿。</a:t>
            </a:r>
          </a:p>
          <a:p>
            <a:pPr lvl="1"/>
            <a:r>
              <a:rPr lang="en-US" altLang="zh-TW"/>
              <a:t>P/U ( pick up ) : </a:t>
            </a:r>
            <a:r>
              <a:rPr lang="zh-TW" altLang="en-US"/>
              <a:t>收集髒</a:t>
            </a:r>
            <a:r>
              <a:rPr lang="en-US" altLang="zh-TW"/>
              <a:t>(</a:t>
            </a:r>
            <a:r>
              <a:rPr lang="zh-TW" altLang="en-US"/>
              <a:t>使用過</a:t>
            </a:r>
            <a:r>
              <a:rPr lang="en-US" altLang="zh-TW"/>
              <a:t>)</a:t>
            </a:r>
            <a:r>
              <a:rPr lang="zh-TW" altLang="en-US"/>
              <a:t>的布巾類。  </a:t>
            </a:r>
          </a:p>
          <a:p>
            <a:pPr lvl="1"/>
            <a:r>
              <a:rPr lang="en-US" altLang="zh-TW"/>
              <a:t>OD ( occupied dirty ) : </a:t>
            </a:r>
            <a:r>
              <a:rPr lang="zh-TW" altLang="en-US"/>
              <a:t>經過住用尚未清掃。</a:t>
            </a:r>
          </a:p>
          <a:p>
            <a:pPr lvl="1"/>
            <a:r>
              <a:rPr lang="en-US" altLang="zh-TW"/>
              <a:t>OOO ( out of order ) : </a:t>
            </a:r>
            <a:r>
              <a:rPr lang="zh-TW" altLang="en-US"/>
              <a:t>故障房不能使用。</a:t>
            </a:r>
          </a:p>
          <a:p>
            <a:pPr lvl="1"/>
            <a:r>
              <a:rPr lang="en-US" altLang="zh-TW"/>
              <a:t>D/L ( double lock ) : </a:t>
            </a:r>
            <a:r>
              <a:rPr lang="zh-TW" altLang="en-US"/>
              <a:t>門反鎖。</a:t>
            </a:r>
          </a:p>
          <a:p>
            <a:pPr lvl="1"/>
            <a:r>
              <a:rPr lang="en-US" altLang="zh-TW"/>
              <a:t>SNS ( stay no service ) : </a:t>
            </a:r>
            <a:r>
              <a:rPr lang="zh-TW" altLang="en-US"/>
              <a:t>住用但不需服務。</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DF021F52-7D55-40EC-8656-25B3ABCA7FA7}" type="slidenum">
              <a:rPr lang="en-US" altLang="zh-TW"/>
              <a:pPr/>
              <a:t>51</a:t>
            </a:fld>
            <a:endParaRPr lang="en-US" altLang="zh-TW"/>
          </a:p>
        </p:txBody>
      </p:sp>
      <p:sp>
        <p:nvSpPr>
          <p:cNvPr id="147461" name="Rectangle 5"/>
          <p:cNvSpPr>
            <a:spLocks noGrp="1" noChangeArrowheads="1"/>
          </p:cNvSpPr>
          <p:nvPr>
            <p:ph type="title"/>
          </p:nvPr>
        </p:nvSpPr>
        <p:spPr/>
        <p:txBody>
          <a:bodyPr/>
          <a:lstStyle/>
          <a:p>
            <a:r>
              <a:rPr lang="zh-TW" altLang="en-US" sz="3600"/>
              <a:t>旅館客房專業用語</a:t>
            </a:r>
          </a:p>
        </p:txBody>
      </p:sp>
      <p:sp>
        <p:nvSpPr>
          <p:cNvPr id="147462" name="Rectangle 6"/>
          <p:cNvSpPr>
            <a:spLocks noGrp="1" noChangeArrowheads="1"/>
          </p:cNvSpPr>
          <p:nvPr>
            <p:ph type="body" idx="1"/>
          </p:nvPr>
        </p:nvSpPr>
        <p:spPr/>
        <p:txBody>
          <a:bodyPr/>
          <a:lstStyle/>
          <a:p>
            <a:r>
              <a:rPr lang="en-US" altLang="zh-TW"/>
              <a:t>CHECK IN (C/I) : </a:t>
            </a:r>
            <a:r>
              <a:rPr lang="zh-TW" altLang="en-US"/>
              <a:t>遷入，報到。</a:t>
            </a:r>
          </a:p>
          <a:p>
            <a:r>
              <a:rPr lang="en-US" altLang="zh-TW"/>
              <a:t>CHECK OUT (C/O) : </a:t>
            </a:r>
            <a:r>
              <a:rPr lang="zh-TW" altLang="en-US"/>
              <a:t>遷出。</a:t>
            </a:r>
          </a:p>
          <a:p>
            <a:r>
              <a:rPr lang="en-US" altLang="zh-TW"/>
              <a:t>LATE CHECK OUT </a:t>
            </a:r>
          </a:p>
          <a:p>
            <a:pPr lvl="1"/>
            <a:r>
              <a:rPr lang="en-US" altLang="zh-TW"/>
              <a:t> 3HRS </a:t>
            </a:r>
            <a:r>
              <a:rPr lang="zh-TW" altLang="en-US"/>
              <a:t>加收 </a:t>
            </a:r>
            <a:r>
              <a:rPr lang="en-US" altLang="zh-TW"/>
              <a:t>1/3</a:t>
            </a:r>
            <a:r>
              <a:rPr lang="zh-TW" altLang="en-US"/>
              <a:t>房租</a:t>
            </a:r>
          </a:p>
          <a:p>
            <a:pPr lvl="1"/>
            <a:r>
              <a:rPr lang="zh-TW" altLang="en-US"/>
              <a:t> </a:t>
            </a:r>
            <a:r>
              <a:rPr lang="en-US" altLang="zh-TW"/>
              <a:t>4HRS </a:t>
            </a:r>
            <a:r>
              <a:rPr lang="zh-TW" altLang="en-US"/>
              <a:t>加收 </a:t>
            </a:r>
            <a:r>
              <a:rPr lang="en-US" altLang="zh-TW"/>
              <a:t>1/2</a:t>
            </a:r>
            <a:r>
              <a:rPr lang="zh-TW" altLang="en-US"/>
              <a:t>房租</a:t>
            </a:r>
          </a:p>
          <a:p>
            <a:pPr lvl="1"/>
            <a:r>
              <a:rPr lang="zh-TW" altLang="en-US"/>
              <a:t> </a:t>
            </a:r>
            <a:r>
              <a:rPr lang="en-US" altLang="zh-TW"/>
              <a:t>6HRS </a:t>
            </a:r>
            <a:r>
              <a:rPr lang="zh-TW" altLang="en-US"/>
              <a:t>加收 一日租</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65756BE9-6448-479C-84A7-13E7A80EC05F}" type="slidenum">
              <a:rPr lang="en-US" altLang="zh-TW"/>
              <a:pPr/>
              <a:t>52</a:t>
            </a:fld>
            <a:endParaRPr lang="en-US" altLang="zh-TW"/>
          </a:p>
        </p:txBody>
      </p:sp>
      <p:sp>
        <p:nvSpPr>
          <p:cNvPr id="110597" name="Rectangle 5"/>
          <p:cNvSpPr>
            <a:spLocks noGrp="1" noChangeArrowheads="1"/>
          </p:cNvSpPr>
          <p:nvPr>
            <p:ph type="ctrTitle"/>
          </p:nvPr>
        </p:nvSpPr>
        <p:spPr/>
        <p:txBody>
          <a:bodyPr/>
          <a:lstStyle/>
          <a:p>
            <a:r>
              <a:rPr lang="zh-TW" altLang="en-US"/>
              <a:t>觀光旅館業市場概況</a:t>
            </a:r>
          </a:p>
        </p:txBody>
      </p:sp>
      <p:sp>
        <p:nvSpPr>
          <p:cNvPr id="110599" name="Rectangle 7"/>
          <p:cNvSpPr>
            <a:spLocks noGrp="1" noChangeArrowheads="1"/>
          </p:cNvSpPr>
          <p:nvPr>
            <p:ph type="subTitle" idx="1"/>
          </p:nvPr>
        </p:nvSpPr>
        <p:spPr/>
        <p:txBody>
          <a:bodyPr/>
          <a:lstStyle/>
          <a:p>
            <a:endParaRPr lang="zh-TW" altLang="zh-TW"/>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1C75D55-F8F2-4AD3-AA27-4D18A8453BD7}" type="slidenum">
              <a:rPr lang="en-US" altLang="zh-TW"/>
              <a:pPr/>
              <a:t>53</a:t>
            </a:fld>
            <a:endParaRPr lang="en-US" altLang="zh-TW"/>
          </a:p>
        </p:txBody>
      </p:sp>
      <p:sp>
        <p:nvSpPr>
          <p:cNvPr id="77828" name="Rectangle 4"/>
          <p:cNvSpPr>
            <a:spLocks noGrp="1" noChangeArrowheads="1"/>
          </p:cNvSpPr>
          <p:nvPr>
            <p:ph type="title"/>
          </p:nvPr>
        </p:nvSpPr>
        <p:spPr>
          <a:xfrm>
            <a:off x="1143000" y="260350"/>
            <a:ext cx="7772400" cy="360363"/>
          </a:xfrm>
        </p:spPr>
        <p:txBody>
          <a:bodyPr/>
          <a:lstStyle/>
          <a:p>
            <a:r>
              <a:rPr lang="zh-TW" altLang="en-US"/>
              <a:t>台灣觀光旅館之發展經過</a:t>
            </a:r>
          </a:p>
        </p:txBody>
      </p:sp>
      <p:sp>
        <p:nvSpPr>
          <p:cNvPr id="77829" name="Rectangle 5"/>
          <p:cNvSpPr>
            <a:spLocks noGrp="1" noChangeArrowheads="1"/>
          </p:cNvSpPr>
          <p:nvPr>
            <p:ph type="body" idx="1"/>
          </p:nvPr>
        </p:nvSpPr>
        <p:spPr>
          <a:xfrm>
            <a:off x="1343025" y="981075"/>
            <a:ext cx="7583488" cy="5543550"/>
          </a:xfrm>
        </p:spPr>
        <p:txBody>
          <a:bodyPr/>
          <a:lstStyle/>
          <a:p>
            <a:pPr>
              <a:lnSpc>
                <a:spcPct val="90000"/>
              </a:lnSpc>
            </a:pPr>
            <a:r>
              <a:rPr lang="zh-TW" altLang="en-US" sz="2400"/>
              <a:t>觀光旅館發韌時期 </a:t>
            </a:r>
            <a:r>
              <a:rPr lang="en-US" altLang="zh-TW" sz="2400"/>
              <a:t>1956-1963</a:t>
            </a:r>
          </a:p>
          <a:p>
            <a:pPr lvl="1">
              <a:lnSpc>
                <a:spcPct val="90000"/>
              </a:lnSpc>
            </a:pPr>
            <a:r>
              <a:rPr lang="zh-TW" altLang="en-US" sz="2000"/>
              <a:t>陽明山中國、圓山</a:t>
            </a:r>
          </a:p>
          <a:p>
            <a:pPr>
              <a:lnSpc>
                <a:spcPct val="90000"/>
              </a:lnSpc>
            </a:pPr>
            <a:r>
              <a:rPr lang="zh-TW" altLang="en-US" sz="2400"/>
              <a:t>奠定基礎時代 </a:t>
            </a:r>
            <a:r>
              <a:rPr lang="en-US" altLang="zh-TW" sz="2400"/>
              <a:t>1964-1976</a:t>
            </a:r>
          </a:p>
          <a:p>
            <a:pPr lvl="1">
              <a:lnSpc>
                <a:spcPct val="90000"/>
              </a:lnSpc>
            </a:pPr>
            <a:r>
              <a:rPr lang="en-US" altLang="zh-TW" sz="2000"/>
              <a:t>1964</a:t>
            </a:r>
            <a:r>
              <a:rPr lang="zh-TW" altLang="en-US" sz="2000"/>
              <a:t>統一、國賓、中泰賓館</a:t>
            </a:r>
            <a:r>
              <a:rPr lang="en-US" altLang="en-US" sz="2000"/>
              <a:t>，</a:t>
            </a:r>
            <a:r>
              <a:rPr lang="en-US" altLang="zh-TW" sz="2000"/>
              <a:t>1972</a:t>
            </a:r>
            <a:r>
              <a:rPr lang="zh-TW" altLang="en-US" sz="2000"/>
              <a:t>年希爾頓</a:t>
            </a:r>
          </a:p>
          <a:p>
            <a:pPr>
              <a:lnSpc>
                <a:spcPct val="90000"/>
              </a:lnSpc>
            </a:pPr>
            <a:r>
              <a:rPr lang="zh-TW" altLang="en-US" sz="2400"/>
              <a:t>大型國際觀光旅館時期 </a:t>
            </a:r>
            <a:r>
              <a:rPr lang="en-US" altLang="zh-TW" sz="2400"/>
              <a:t>1977-1989</a:t>
            </a:r>
          </a:p>
          <a:p>
            <a:pPr lvl="1">
              <a:lnSpc>
                <a:spcPct val="90000"/>
              </a:lnSpc>
            </a:pPr>
            <a:r>
              <a:rPr lang="en-US" altLang="zh-TW" sz="2000"/>
              <a:t>1977</a:t>
            </a:r>
            <a:r>
              <a:rPr lang="zh-TW" altLang="en-US" sz="2000"/>
              <a:t>觀光旅館業管理規則</a:t>
            </a:r>
          </a:p>
          <a:p>
            <a:pPr lvl="1">
              <a:lnSpc>
                <a:spcPct val="90000"/>
              </a:lnSpc>
            </a:pPr>
            <a:r>
              <a:rPr lang="en-US" altLang="zh-TW" sz="2000"/>
              <a:t>1977</a:t>
            </a:r>
            <a:r>
              <a:rPr lang="zh-TW" altLang="en-US" sz="2000"/>
              <a:t>興建國際觀光旅館申請貸款要點</a:t>
            </a:r>
          </a:p>
          <a:p>
            <a:pPr lvl="1">
              <a:lnSpc>
                <a:spcPct val="90000"/>
              </a:lnSpc>
            </a:pPr>
            <a:r>
              <a:rPr lang="zh-TW" altLang="en-US" sz="2000"/>
              <a:t>墾丁凱撒、兄弟、來來、亞都、美麗華、環亞、福華、老爺</a:t>
            </a:r>
          </a:p>
          <a:p>
            <a:pPr>
              <a:lnSpc>
                <a:spcPct val="90000"/>
              </a:lnSpc>
            </a:pPr>
            <a:r>
              <a:rPr lang="zh-TW" altLang="en-US" sz="2400"/>
              <a:t>國際性旅館連鎖時期 </a:t>
            </a:r>
            <a:r>
              <a:rPr lang="en-US" altLang="zh-TW" sz="2400"/>
              <a:t>1990-1999</a:t>
            </a:r>
          </a:p>
          <a:p>
            <a:pPr lvl="1">
              <a:lnSpc>
                <a:spcPct val="90000"/>
              </a:lnSpc>
            </a:pPr>
            <a:r>
              <a:rPr lang="en-US" altLang="zh-TW" sz="2000"/>
              <a:t>1990  HYATT</a:t>
            </a:r>
            <a:r>
              <a:rPr lang="zh-TW" altLang="en-US" sz="2000"/>
              <a:t>、西華</a:t>
            </a:r>
          </a:p>
          <a:p>
            <a:pPr lvl="1">
              <a:lnSpc>
                <a:spcPct val="90000"/>
              </a:lnSpc>
            </a:pPr>
            <a:r>
              <a:rPr lang="en-US" altLang="zh-TW" sz="2000"/>
              <a:t>1991 </a:t>
            </a:r>
            <a:r>
              <a:rPr lang="zh-TW" altLang="en-US" sz="2000"/>
              <a:t>晶華</a:t>
            </a:r>
          </a:p>
          <a:p>
            <a:pPr lvl="1">
              <a:lnSpc>
                <a:spcPct val="90000"/>
              </a:lnSpc>
            </a:pPr>
            <a:r>
              <a:rPr lang="en-US" altLang="zh-TW" sz="2000"/>
              <a:t>1993 </a:t>
            </a:r>
            <a:r>
              <a:rPr lang="zh-TW" altLang="en-US" sz="2000"/>
              <a:t>長榮</a:t>
            </a:r>
          </a:p>
          <a:p>
            <a:pPr>
              <a:lnSpc>
                <a:spcPct val="90000"/>
              </a:lnSpc>
            </a:pPr>
            <a:r>
              <a:rPr lang="zh-TW" altLang="en-US" sz="2400"/>
              <a:t>本土品牌旅館茁壯時期  </a:t>
            </a:r>
            <a:r>
              <a:rPr lang="en-US" altLang="zh-TW" sz="2400"/>
              <a:t>2000</a:t>
            </a:r>
            <a:r>
              <a:rPr lang="zh-TW" altLang="en-US" sz="2400"/>
              <a:t>開始</a:t>
            </a:r>
          </a:p>
          <a:p>
            <a:pPr lvl="1">
              <a:lnSpc>
                <a:spcPct val="90000"/>
              </a:lnSpc>
            </a:pPr>
            <a:r>
              <a:rPr lang="zh-TW" altLang="en-US" sz="2000"/>
              <a:t>長榮、福華、麗緻、花蓮遠來</a:t>
            </a:r>
            <a:r>
              <a:rPr lang="zh-TW" altLang="en-US" sz="2400"/>
              <a:t>、</a:t>
            </a:r>
            <a:r>
              <a:rPr lang="zh-TW" altLang="en-US" sz="2000"/>
              <a:t>中信</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9A02131D-39D9-43D0-A46B-C6D5726E0726}" type="slidenum">
              <a:rPr lang="en-US" altLang="zh-TW"/>
              <a:pPr/>
              <a:t>54</a:t>
            </a:fld>
            <a:endParaRPr lang="en-US" altLang="zh-TW"/>
          </a:p>
        </p:txBody>
      </p:sp>
      <p:sp>
        <p:nvSpPr>
          <p:cNvPr id="111620" name="Rectangle 4"/>
          <p:cNvSpPr>
            <a:spLocks noGrp="1" noChangeArrowheads="1"/>
          </p:cNvSpPr>
          <p:nvPr>
            <p:ph type="title"/>
          </p:nvPr>
        </p:nvSpPr>
        <p:spPr/>
        <p:txBody>
          <a:bodyPr/>
          <a:lstStyle/>
          <a:p>
            <a:r>
              <a:rPr lang="zh-TW" altLang="en-US" sz="3600"/>
              <a:t>年國際觀光旅館營運分析報告</a:t>
            </a:r>
          </a:p>
        </p:txBody>
      </p:sp>
      <p:sp>
        <p:nvSpPr>
          <p:cNvPr id="111621" name="Rectangle 5"/>
          <p:cNvSpPr>
            <a:spLocks noGrp="1" noChangeArrowheads="1"/>
          </p:cNvSpPr>
          <p:nvPr>
            <p:ph type="body" idx="1"/>
          </p:nvPr>
        </p:nvSpPr>
        <p:spPr/>
        <p:txBody>
          <a:bodyPr/>
          <a:lstStyle/>
          <a:p>
            <a:pPr>
              <a:lnSpc>
                <a:spcPct val="80000"/>
              </a:lnSpc>
            </a:pPr>
            <a:r>
              <a:rPr lang="zh-TW" altLang="en-US" sz="2800"/>
              <a:t>觀光事業為多目標之綜合性事業</a:t>
            </a:r>
          </a:p>
          <a:p>
            <a:pPr lvl="1">
              <a:lnSpc>
                <a:spcPct val="80000"/>
              </a:lnSpc>
            </a:pPr>
            <a:r>
              <a:rPr lang="zh-TW" altLang="en-US" sz="2400"/>
              <a:t>自然資源、文化資產、交通運輸、旅館、餐飲、購物中心、商店、休閒設施、遊樂場所、觀光宣傳推廣及其他工商企業等之整合性事業</a:t>
            </a:r>
          </a:p>
          <a:p>
            <a:pPr>
              <a:lnSpc>
                <a:spcPct val="80000"/>
              </a:lnSpc>
            </a:pPr>
            <a:r>
              <a:rPr lang="zh-TW" altLang="en-US" sz="2800"/>
              <a:t>觀光旅館業提供旅客住宿、餐飲、社交、會議場所、健康、娛樂、購物等多方面功能之更是觀光事業中最關鍵性的一環。</a:t>
            </a:r>
          </a:p>
          <a:p>
            <a:pPr>
              <a:lnSpc>
                <a:spcPct val="80000"/>
              </a:lnSpc>
            </a:pPr>
            <a:r>
              <a:rPr lang="zh-TW" altLang="en-US" sz="2800"/>
              <a:t>台灣地區的旅館，可分為</a:t>
            </a:r>
          </a:p>
          <a:p>
            <a:pPr lvl="1">
              <a:lnSpc>
                <a:spcPct val="80000"/>
              </a:lnSpc>
            </a:pPr>
            <a:r>
              <a:rPr lang="zh-TW" altLang="en-US" sz="2400"/>
              <a:t>觀光旅館</a:t>
            </a:r>
            <a:r>
              <a:rPr lang="en-US" altLang="zh-TW" sz="2400"/>
              <a:t>(</a:t>
            </a:r>
            <a:r>
              <a:rPr lang="zh-TW" altLang="en-US" sz="2400"/>
              <a:t>觀光旅館業管理規則</a:t>
            </a:r>
            <a:r>
              <a:rPr lang="en-US" altLang="zh-TW" sz="2400"/>
              <a:t>) </a:t>
            </a:r>
          </a:p>
          <a:p>
            <a:pPr lvl="2">
              <a:lnSpc>
                <a:spcPct val="80000"/>
              </a:lnSpc>
            </a:pPr>
            <a:r>
              <a:rPr lang="zh-TW" altLang="en-US" sz="2000"/>
              <a:t>國際觀光旅館</a:t>
            </a:r>
          </a:p>
          <a:p>
            <a:pPr lvl="2">
              <a:lnSpc>
                <a:spcPct val="80000"/>
              </a:lnSpc>
            </a:pPr>
            <a:r>
              <a:rPr lang="zh-TW" altLang="en-US" sz="2000"/>
              <a:t>與一般觀光旅館</a:t>
            </a:r>
          </a:p>
          <a:p>
            <a:pPr lvl="1">
              <a:lnSpc>
                <a:spcPct val="80000"/>
              </a:lnSpc>
            </a:pPr>
            <a:r>
              <a:rPr lang="zh-TW" altLang="en-US" sz="2400"/>
              <a:t>一般旅館</a:t>
            </a:r>
          </a:p>
          <a:p>
            <a:pPr>
              <a:lnSpc>
                <a:spcPct val="80000"/>
              </a:lnSpc>
            </a:pPr>
            <a:r>
              <a:rPr lang="en-US" altLang="zh-TW" sz="2800"/>
              <a:t>2010</a:t>
            </a:r>
            <a:r>
              <a:rPr lang="zh-TW" altLang="en-US" sz="2800"/>
              <a:t>年台灣地區觀光旅館共計</a:t>
            </a:r>
            <a:r>
              <a:rPr lang="en-US" altLang="zh-TW" sz="2800"/>
              <a:t>89</a:t>
            </a:r>
            <a:r>
              <a:rPr lang="zh-TW" altLang="en-US" sz="2800"/>
              <a:t>家</a:t>
            </a:r>
          </a:p>
          <a:p>
            <a:pPr lvl="1">
              <a:lnSpc>
                <a:spcPct val="80000"/>
              </a:lnSpc>
            </a:pPr>
            <a:r>
              <a:rPr lang="zh-TW" altLang="en-US" sz="2400"/>
              <a:t>國際觀光旅館</a:t>
            </a:r>
            <a:r>
              <a:rPr lang="en-US" altLang="zh-TW" sz="2400"/>
              <a:t>65</a:t>
            </a:r>
            <a:r>
              <a:rPr lang="zh-TW" altLang="en-US" sz="2400"/>
              <a:t>家，一般觀光旅館</a:t>
            </a:r>
            <a:r>
              <a:rPr lang="en-US" altLang="zh-TW" sz="2400"/>
              <a:t>31</a:t>
            </a:r>
            <a:r>
              <a:rPr lang="zh-TW" altLang="en-US" sz="2400"/>
              <a:t>家。</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投影片編號版面配置區 5"/>
          <p:cNvSpPr>
            <a:spLocks noGrp="1"/>
          </p:cNvSpPr>
          <p:nvPr>
            <p:ph type="sldNum" sz="quarter" idx="12"/>
          </p:nvPr>
        </p:nvSpPr>
        <p:spPr/>
        <p:txBody>
          <a:bodyPr/>
          <a:lstStyle/>
          <a:p>
            <a:fld id="{FA38FF74-D430-4545-9AF1-FBCC68142238}" type="slidenum">
              <a:rPr lang="en-US" altLang="zh-TW"/>
              <a:pPr/>
              <a:t>55</a:t>
            </a:fld>
            <a:endParaRPr lang="en-US" altLang="zh-TW"/>
          </a:p>
        </p:txBody>
      </p:sp>
      <p:sp>
        <p:nvSpPr>
          <p:cNvPr id="251906" name="Rectangle 2"/>
          <p:cNvSpPr>
            <a:spLocks noGrp="1" noChangeArrowheads="1"/>
          </p:cNvSpPr>
          <p:nvPr>
            <p:ph type="title"/>
          </p:nvPr>
        </p:nvSpPr>
        <p:spPr/>
        <p:txBody>
          <a:bodyPr/>
          <a:lstStyle/>
          <a:p>
            <a:r>
              <a:rPr lang="en-US" altLang="zh-TW"/>
              <a:t>2010</a:t>
            </a:r>
            <a:r>
              <a:rPr lang="zh-TW" altLang="en-US"/>
              <a:t>台灣地區觀光旅館</a:t>
            </a:r>
          </a:p>
        </p:txBody>
      </p:sp>
      <p:sp>
        <p:nvSpPr>
          <p:cNvPr id="251907" name="Rectangle 3"/>
          <p:cNvSpPr>
            <a:spLocks noGrp="1" noChangeArrowheads="1"/>
          </p:cNvSpPr>
          <p:nvPr>
            <p:ph type="body" idx="1"/>
          </p:nvPr>
        </p:nvSpPr>
        <p:spPr/>
        <p:txBody>
          <a:bodyPr/>
          <a:lstStyle/>
          <a:p>
            <a:r>
              <a:rPr lang="zh-TW" altLang="en-US"/>
              <a:t>統計至</a:t>
            </a:r>
            <a:r>
              <a:rPr lang="en-US" altLang="zh-TW"/>
              <a:t>2010/2</a:t>
            </a:r>
            <a:r>
              <a:rPr lang="zh-TW" altLang="en-US"/>
              <a:t>月</a:t>
            </a:r>
          </a:p>
        </p:txBody>
      </p:sp>
      <p:sp>
        <p:nvSpPr>
          <p:cNvPr id="251994" name="Line 90"/>
          <p:cNvSpPr>
            <a:spLocks noChangeShapeType="1"/>
          </p:cNvSpPr>
          <p:nvPr/>
        </p:nvSpPr>
        <p:spPr bwMode="auto">
          <a:xfrm>
            <a:off x="3559175" y="15605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252001" name="Line 97"/>
          <p:cNvSpPr>
            <a:spLocks noChangeShapeType="1"/>
          </p:cNvSpPr>
          <p:nvPr/>
        </p:nvSpPr>
        <p:spPr bwMode="auto">
          <a:xfrm>
            <a:off x="3559175" y="15605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252002" name="Line 98"/>
          <p:cNvSpPr>
            <a:spLocks noChangeShapeType="1"/>
          </p:cNvSpPr>
          <p:nvPr/>
        </p:nvSpPr>
        <p:spPr bwMode="auto">
          <a:xfrm>
            <a:off x="4930775" y="15605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252006" name="Line 102"/>
          <p:cNvSpPr>
            <a:spLocks noChangeShapeType="1"/>
          </p:cNvSpPr>
          <p:nvPr/>
        </p:nvSpPr>
        <p:spPr bwMode="auto">
          <a:xfrm>
            <a:off x="4930775" y="15605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aphicFrame>
        <p:nvGraphicFramePr>
          <p:cNvPr id="252439" name="Group 535"/>
          <p:cNvGraphicFramePr>
            <a:graphicFrameLocks noGrp="1"/>
          </p:cNvGraphicFramePr>
          <p:nvPr/>
        </p:nvGraphicFramePr>
        <p:xfrm>
          <a:off x="1619250" y="1560513"/>
          <a:ext cx="7129463" cy="4654553"/>
        </p:xfrm>
        <a:graphic>
          <a:graphicData uri="http://schemas.openxmlformats.org/drawingml/2006/table">
            <a:tbl>
              <a:tblPr/>
              <a:tblGrid>
                <a:gridCol w="1368425"/>
                <a:gridCol w="1135063"/>
                <a:gridCol w="1133475"/>
                <a:gridCol w="1133475"/>
                <a:gridCol w="1135062"/>
                <a:gridCol w="1223963"/>
              </a:tblGrid>
              <a:tr h="788988">
                <a:tc row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006699"/>
                          </a:solidFill>
                          <a:effectLst/>
                          <a:latin typeface="華康儷中黑(P)" pitchFamily="34" charset="-120"/>
                          <a:ea typeface="華康儷中黑(P)" pitchFamily="34" charset="-120"/>
                        </a:rPr>
                        <a:t>地區</a:t>
                      </a:r>
                      <a:endParaRPr kumimoji="1" lang="zh-TW" altLang="en-US"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006699"/>
                          </a:solidFill>
                          <a:effectLst/>
                          <a:latin typeface="華康儷中黑(P)" pitchFamily="34" charset="-120"/>
                          <a:ea typeface="華康儷中黑(P)" pitchFamily="34" charset="-120"/>
                        </a:rPr>
                        <a:t>國際觀光旅館</a:t>
                      </a:r>
                      <a:endParaRPr kumimoji="1" lang="zh-TW" altLang="en-US"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006699"/>
                          </a:solidFill>
                          <a:effectLst/>
                          <a:latin typeface="華康儷中黑(P)" pitchFamily="34" charset="-120"/>
                          <a:ea typeface="華康儷中黑(P)" pitchFamily="34" charset="-120"/>
                        </a:rPr>
                        <a:t>一般觀光旅館</a:t>
                      </a:r>
                      <a:endParaRPr kumimoji="1" lang="zh-TW" altLang="en-US"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180975" rtl="0" eaLnBrk="1" fontAlgn="ctr"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006699"/>
                          </a:solidFill>
                          <a:effectLst/>
                          <a:latin typeface="華康儷中黑(P)" pitchFamily="34" charset="-120"/>
                          <a:ea typeface="華康儷中黑(P)" pitchFamily="34" charset="-120"/>
                        </a:rPr>
                        <a:t>合　計</a:t>
                      </a:r>
                      <a:endParaRPr kumimoji="1" lang="zh-TW" altLang="en-US"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r>
              <a:tr h="760413">
                <a:tc vMerge="1">
                  <a:txBody>
                    <a:bodyPr/>
                    <a:lstStyle/>
                    <a:p>
                      <a:endParaRPr lang="zh-TW"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006699"/>
                          </a:solidFill>
                          <a:effectLst/>
                          <a:latin typeface="華康儷中黑(P)" pitchFamily="34" charset="-120"/>
                          <a:ea typeface="華康儷中黑(P)" pitchFamily="34" charset="-120"/>
                        </a:rPr>
                        <a:t>家數</a:t>
                      </a:r>
                      <a:endParaRPr kumimoji="1" lang="zh-TW" altLang="en-US"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006699"/>
                          </a:solidFill>
                          <a:effectLst/>
                          <a:latin typeface="華康儷中黑(P)" pitchFamily="34" charset="-120"/>
                          <a:ea typeface="華康儷中黑(P)" pitchFamily="34" charset="-120"/>
                        </a:rPr>
                        <a:t>房間數</a:t>
                      </a: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006699"/>
                          </a:solidFill>
                          <a:effectLst/>
                          <a:latin typeface="華康儷中黑(P)" pitchFamily="34" charset="-120"/>
                          <a:ea typeface="華康儷中黑(P)" pitchFamily="34" charset="-120"/>
                        </a:rPr>
                        <a:t>家數</a:t>
                      </a:r>
                      <a:endParaRPr kumimoji="1" lang="zh-TW" altLang="en-US"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1" lang="zh-TW" altLang="en-US" sz="2400" b="0" i="0" u="none" strike="noStrike" cap="none" normalizeH="0" baseline="0" smtClean="0">
                          <a:ln>
                            <a:noFill/>
                          </a:ln>
                          <a:solidFill>
                            <a:srgbClr val="006699"/>
                          </a:solidFill>
                          <a:effectLst/>
                          <a:latin typeface="華康儷中黑(P)" pitchFamily="34" charset="-120"/>
                          <a:ea typeface="華康儷中黑(P)" pitchFamily="34" charset="-120"/>
                        </a:rPr>
                        <a:t>房間數 </a:t>
                      </a: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006699"/>
                          </a:solidFill>
                          <a:effectLst/>
                          <a:latin typeface="華康儷中黑(P)" pitchFamily="34" charset="-120"/>
                          <a:ea typeface="華康儷中黑(P)" pitchFamily="34" charset="-120"/>
                        </a:rPr>
                        <a:t>家數</a:t>
                      </a: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r>
              <a:tr h="823913">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006699"/>
                          </a:solidFill>
                          <a:effectLst/>
                          <a:latin typeface="華康儷中黑(P)" pitchFamily="34" charset="-120"/>
                          <a:ea typeface="華康儷中黑(P)" pitchFamily="34" charset="-120"/>
                        </a:rPr>
                        <a:t>臺北市</a:t>
                      </a:r>
                      <a:endParaRPr kumimoji="1" lang="zh-TW" altLang="en-US"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中黑(P)" pitchFamily="34" charset="-120"/>
                          <a:ea typeface="華康儷中黑(P)" pitchFamily="34" charset="-120"/>
                        </a:rPr>
                        <a:t>23</a:t>
                      </a:r>
                      <a:endParaRPr kumimoji="1" lang="en-US" altLang="zh-TW"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中黑(P)" pitchFamily="34" charset="-120"/>
                          <a:ea typeface="華康儷中黑(P)" pitchFamily="34" charset="-120"/>
                        </a:rPr>
                        <a:t>7738</a:t>
                      </a:r>
                      <a:endParaRPr kumimoji="1" lang="en-US" altLang="zh-TW"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中黑(P)" pitchFamily="34" charset="-120"/>
                          <a:ea typeface="華康儷中黑(P)" pitchFamily="34" charset="-120"/>
                        </a:rPr>
                        <a:t>10</a:t>
                      </a:r>
                      <a:endParaRPr kumimoji="1" lang="en-US" altLang="zh-TW"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中黑(P)" pitchFamily="34" charset="-120"/>
                          <a:ea typeface="華康儷中黑(P)" pitchFamily="34" charset="-120"/>
                        </a:rPr>
                        <a:t>1357 </a:t>
                      </a: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中黑(P)" pitchFamily="34" charset="-120"/>
                          <a:ea typeface="華康儷中黑(P)" pitchFamily="34" charset="-120"/>
                        </a:rPr>
                        <a:t>33</a:t>
                      </a:r>
                      <a:endParaRPr kumimoji="1" lang="en-US" altLang="zh-TW"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r>
              <a:tr h="760413">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006699"/>
                          </a:solidFill>
                          <a:effectLst/>
                          <a:latin typeface="華康儷中黑(P)" pitchFamily="34" charset="-120"/>
                          <a:ea typeface="華康儷中黑(P)" pitchFamily="34" charset="-120"/>
                        </a:rPr>
                        <a:t>高雄市</a:t>
                      </a:r>
                      <a:endParaRPr kumimoji="1" lang="zh-TW" altLang="en-US"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中黑(P)" pitchFamily="34" charset="-120"/>
                          <a:ea typeface="華康儷中黑(P)" pitchFamily="34" charset="-120"/>
                        </a:rPr>
                        <a:t>8</a:t>
                      </a:r>
                      <a:endParaRPr kumimoji="1" lang="en-US" altLang="zh-TW"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中黑(P)" pitchFamily="34" charset="-120"/>
                          <a:ea typeface="華康儷中黑(P)" pitchFamily="34" charset="-120"/>
                        </a:rPr>
                        <a:t>2853</a:t>
                      </a:r>
                      <a:endParaRPr kumimoji="1" lang="en-US" altLang="zh-TW"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中黑(P)" pitchFamily="34" charset="-120"/>
                          <a:ea typeface="華康儷中黑(P)" pitchFamily="34" charset="-120"/>
                        </a:rPr>
                        <a:t>0</a:t>
                      </a:r>
                      <a:endParaRPr kumimoji="1" lang="en-US" altLang="zh-TW"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中黑(P)" pitchFamily="34" charset="-120"/>
                          <a:ea typeface="華康儷中黑(P)" pitchFamily="34" charset="-120"/>
                        </a:rPr>
                        <a:t>0</a:t>
                      </a: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中黑(P)" pitchFamily="34" charset="-120"/>
                          <a:ea typeface="華康儷中黑(P)" pitchFamily="34" charset="-120"/>
                        </a:rPr>
                        <a:t>8</a:t>
                      </a:r>
                      <a:endParaRPr kumimoji="1" lang="en-US" altLang="zh-TW"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r>
              <a:tr h="760413">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006699"/>
                          </a:solidFill>
                          <a:effectLst/>
                          <a:latin typeface="華康儷中黑(P)" pitchFamily="34" charset="-120"/>
                          <a:ea typeface="華康儷中黑(P)" pitchFamily="34" charset="-120"/>
                        </a:rPr>
                        <a:t>台灣省</a:t>
                      </a:r>
                      <a:endParaRPr kumimoji="1" lang="zh-TW" altLang="en-US"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中黑(P)" pitchFamily="34" charset="-120"/>
                          <a:ea typeface="華康儷中黑(P)" pitchFamily="34" charset="-120"/>
                        </a:rPr>
                        <a:t>34</a:t>
                      </a:r>
                      <a:endParaRPr kumimoji="1" lang="en-US" altLang="zh-TW"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中黑(P)" pitchFamily="34" charset="-120"/>
                          <a:ea typeface="華康儷中黑(P)" pitchFamily="34" charset="-120"/>
                        </a:rPr>
                        <a:t>8285</a:t>
                      </a:r>
                      <a:endParaRPr kumimoji="1" lang="en-US" altLang="zh-TW"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中黑(P)" pitchFamily="34" charset="-120"/>
                          <a:ea typeface="華康儷中黑(P)" pitchFamily="34" charset="-120"/>
                        </a:rPr>
                        <a:t>21</a:t>
                      </a:r>
                      <a:endParaRPr kumimoji="1" lang="en-US" altLang="zh-TW"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中黑(P)" pitchFamily="34" charset="-120"/>
                          <a:ea typeface="華康儷中黑(P)" pitchFamily="34" charset="-120"/>
                        </a:rPr>
                        <a:t>2393</a:t>
                      </a: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中黑(P)" pitchFamily="34" charset="-120"/>
                          <a:ea typeface="華康儷中黑(P)" pitchFamily="34" charset="-120"/>
                        </a:rPr>
                        <a:t>55</a:t>
                      </a:r>
                      <a:endParaRPr kumimoji="1" lang="en-US" altLang="zh-TW"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r>
              <a:tr h="7604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006699"/>
                          </a:solidFill>
                          <a:effectLst/>
                          <a:latin typeface="華康儷中黑(P)" pitchFamily="34" charset="-120"/>
                          <a:ea typeface="華康儷中黑(P)" pitchFamily="34" charset="-120"/>
                        </a:rPr>
                        <a:t>合　計</a:t>
                      </a:r>
                      <a:endParaRPr kumimoji="1" lang="zh-TW" altLang="en-US"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中黑(P)" pitchFamily="34" charset="-120"/>
                          <a:ea typeface="華康儷中黑(P)" pitchFamily="34" charset="-120"/>
                        </a:rPr>
                        <a:t>68</a:t>
                      </a:r>
                      <a:endParaRPr kumimoji="1" lang="en-US" altLang="zh-TW"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中黑(P)" pitchFamily="34" charset="-120"/>
                          <a:ea typeface="華康儷中黑(P)" pitchFamily="34" charset="-120"/>
                        </a:rPr>
                        <a:t>18876</a:t>
                      </a:r>
                      <a:endParaRPr kumimoji="1" lang="en-US" altLang="zh-TW"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中黑(P)" pitchFamily="34" charset="-120"/>
                          <a:ea typeface="華康儷中黑(P)" pitchFamily="34" charset="-120"/>
                        </a:rPr>
                        <a:t>35</a:t>
                      </a:r>
                      <a:endParaRPr kumimoji="1" lang="en-US" altLang="zh-TW"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中黑(P)" pitchFamily="34" charset="-120"/>
                          <a:ea typeface="華康儷中黑(P)" pitchFamily="34" charset="-120"/>
                        </a:rPr>
                        <a:t>3750</a:t>
                      </a: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中黑(P)" pitchFamily="34" charset="-120"/>
                          <a:ea typeface="華康儷中黑(P)" pitchFamily="34" charset="-120"/>
                        </a:rPr>
                        <a:t>103</a:t>
                      </a:r>
                      <a:endParaRPr kumimoji="1" lang="en-US" altLang="zh-TW" sz="4400" b="0" i="0" u="none" strike="noStrike" cap="none" normalizeH="0" baseline="0" smtClean="0">
                        <a:ln>
                          <a:noFill/>
                        </a:ln>
                        <a:solidFill>
                          <a:srgbClr val="006699"/>
                        </a:solidFill>
                        <a:effectLst/>
                        <a:latin typeface="華康儷中黑(P)" pitchFamily="34" charset="-120"/>
                        <a:ea typeface="華康儷中黑(P)" pitchFamily="34" charset="-120"/>
                      </a:endParaRPr>
                    </a:p>
                  </a:txBody>
                  <a:tcPr anchor="ctr"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投影片編號版面配置區 5"/>
          <p:cNvSpPr>
            <a:spLocks noGrp="1"/>
          </p:cNvSpPr>
          <p:nvPr>
            <p:ph type="sldNum" sz="quarter" idx="12"/>
          </p:nvPr>
        </p:nvSpPr>
        <p:spPr/>
        <p:txBody>
          <a:bodyPr/>
          <a:lstStyle/>
          <a:p>
            <a:fld id="{EAB66E74-8D79-41A2-AA19-B9BCA97F4160}" type="slidenum">
              <a:rPr lang="en-US" altLang="zh-TW"/>
              <a:pPr/>
              <a:t>56</a:t>
            </a:fld>
            <a:endParaRPr lang="en-US" altLang="zh-TW"/>
          </a:p>
        </p:txBody>
      </p:sp>
      <p:sp>
        <p:nvSpPr>
          <p:cNvPr id="260659" name="Rectangle 563"/>
          <p:cNvSpPr>
            <a:spLocks noGrp="1" noChangeArrowheads="1"/>
          </p:cNvSpPr>
          <p:nvPr>
            <p:ph type="title"/>
          </p:nvPr>
        </p:nvSpPr>
        <p:spPr/>
        <p:txBody>
          <a:bodyPr/>
          <a:lstStyle/>
          <a:p>
            <a:r>
              <a:rPr lang="zh-TW" altLang="en-US" sz="3600"/>
              <a:t>臺灣地區民國</a:t>
            </a:r>
            <a:r>
              <a:rPr lang="en-US" altLang="zh-TW" sz="3600"/>
              <a:t>80-99</a:t>
            </a:r>
            <a:r>
              <a:rPr lang="zh-TW" altLang="en-US" sz="3600"/>
              <a:t>年觀光旅館家數表</a:t>
            </a:r>
          </a:p>
        </p:txBody>
      </p:sp>
      <p:sp>
        <p:nvSpPr>
          <p:cNvPr id="260660" name="Rectangle 564"/>
          <p:cNvSpPr>
            <a:spLocks noGrp="1" noChangeArrowheads="1"/>
          </p:cNvSpPr>
          <p:nvPr>
            <p:ph type="body" idx="1"/>
          </p:nvPr>
        </p:nvSpPr>
        <p:spPr/>
        <p:txBody>
          <a:bodyPr/>
          <a:lstStyle/>
          <a:p>
            <a:endParaRPr lang="zh-TW" altLang="zh-TW"/>
          </a:p>
        </p:txBody>
      </p:sp>
      <p:graphicFrame>
        <p:nvGraphicFramePr>
          <p:cNvPr id="260658" name="Group 562"/>
          <p:cNvGraphicFramePr>
            <a:graphicFrameLocks noGrp="1"/>
          </p:cNvGraphicFramePr>
          <p:nvPr/>
        </p:nvGraphicFramePr>
        <p:xfrm>
          <a:off x="1331913" y="1052513"/>
          <a:ext cx="7272337" cy="5170490"/>
        </p:xfrm>
        <a:graphic>
          <a:graphicData uri="http://schemas.openxmlformats.org/drawingml/2006/table">
            <a:tbl>
              <a:tblPr/>
              <a:tblGrid>
                <a:gridCol w="1495425"/>
                <a:gridCol w="1925637"/>
                <a:gridCol w="1925638"/>
                <a:gridCol w="1925637"/>
              </a:tblGrid>
              <a:tr h="415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年度</a:t>
                      </a:r>
                      <a:endParaRPr kumimoji="1" lang="zh-TW" altLang="en-US" sz="4000" b="1"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國際觀光旅館</a:t>
                      </a:r>
                      <a:endParaRPr kumimoji="1" lang="zh-TW" altLang="en-US" sz="4000" b="1"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觀光旅館</a:t>
                      </a:r>
                      <a:endParaRPr kumimoji="1" lang="zh-TW" altLang="en-US" sz="4000" b="1"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合計</a:t>
                      </a:r>
                      <a:endParaRPr kumimoji="1" lang="zh-TW" altLang="en-US" sz="4000" b="1"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90</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58</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25</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83</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91</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62</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25</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87</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92</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62</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25</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87</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93</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61</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26</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87</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94</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60</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27</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87</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95</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60</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29</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89</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96</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60</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29</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89</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97</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61</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30</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91</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98</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64</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30</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94</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99</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68</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35</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rPr>
                        <a:t>103</a:t>
                      </a:r>
                      <a:endParaRPr kumimoji="1" lang="en-US" altLang="zh-TW" sz="4400" b="0" i="0" u="none" strike="noStrike" cap="none" normalizeH="0" baseline="0" smtClean="0">
                        <a:ln>
                          <a:noFill/>
                        </a:ln>
                        <a:solidFill>
                          <a:srgbClr val="006699"/>
                        </a:solidFill>
                        <a:effectLst/>
                        <a:latin typeface="華康彩帶體" pitchFamily="81" charset="-120"/>
                        <a:ea typeface="華康彩帶體" pitchFamily="81"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60646" name="Rectangle 550"/>
          <p:cNvSpPr>
            <a:spLocks noChangeArrowheads="1"/>
          </p:cNvSpPr>
          <p:nvPr/>
        </p:nvSpPr>
        <p:spPr bwMode="auto">
          <a:xfrm>
            <a:off x="1258888" y="6237288"/>
            <a:ext cx="6889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TW" altLang="en-US" sz="1600">
                <a:solidFill>
                  <a:srgbClr val="FF0000"/>
                </a:solidFill>
                <a:latin typeface="華康彩帶體" pitchFamily="81" charset="-120"/>
                <a:ea typeface="華康彩帶體" pitchFamily="81" charset="-120"/>
                <a:cs typeface="Times New Roman" pitchFamily="18" charset="0"/>
              </a:rPr>
              <a:t>資料來源：交通部觀光局，旅館業管理資訊系統。　　　　　　　單位</a:t>
            </a:r>
            <a:r>
              <a:rPr lang="en-US" altLang="zh-TW" sz="1600">
                <a:solidFill>
                  <a:srgbClr val="FF0000"/>
                </a:solidFill>
                <a:latin typeface="華康彩帶體" pitchFamily="81" charset="-120"/>
                <a:ea typeface="華康彩帶體" pitchFamily="81" charset="-120"/>
                <a:cs typeface="Times New Roman" pitchFamily="18" charset="0"/>
              </a:rPr>
              <a:t>: </a:t>
            </a:r>
            <a:r>
              <a:rPr lang="zh-TW" altLang="en-US" sz="1600">
                <a:solidFill>
                  <a:srgbClr val="FF0000"/>
                </a:solidFill>
                <a:latin typeface="華康彩帶體" pitchFamily="81" charset="-120"/>
                <a:ea typeface="華康彩帶體" pitchFamily="81" charset="-120"/>
                <a:cs typeface="Times New Roman" pitchFamily="18" charset="0"/>
              </a:rPr>
              <a:t>家</a:t>
            </a:r>
            <a:endParaRPr lang="zh-TW" altLang="en-US" sz="3200">
              <a:latin typeface="華康彩帶體" pitchFamily="81" charset="-120"/>
              <a:ea typeface="華康彩帶體" pitchFamily="81" charset="-12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F8321219-45F1-4883-B061-0DA90F32F394}" type="slidenum">
              <a:rPr lang="en-US" altLang="zh-TW"/>
              <a:pPr/>
              <a:t>57</a:t>
            </a:fld>
            <a:endParaRPr lang="en-US" altLang="zh-TW"/>
          </a:p>
        </p:txBody>
      </p:sp>
      <p:sp>
        <p:nvSpPr>
          <p:cNvPr id="122884" name="Rectangle 4"/>
          <p:cNvSpPr>
            <a:spLocks noGrp="1" noChangeArrowheads="1"/>
          </p:cNvSpPr>
          <p:nvPr>
            <p:ph type="title"/>
          </p:nvPr>
        </p:nvSpPr>
        <p:spPr/>
        <p:txBody>
          <a:bodyPr/>
          <a:lstStyle/>
          <a:p>
            <a:r>
              <a:rPr lang="zh-TW" altLang="en-US"/>
              <a:t>觀光旅館業之市場概況分析 </a:t>
            </a:r>
          </a:p>
        </p:txBody>
      </p:sp>
      <p:sp>
        <p:nvSpPr>
          <p:cNvPr id="122885" name="Rectangle 5"/>
          <p:cNvSpPr>
            <a:spLocks noGrp="1" noChangeArrowheads="1"/>
          </p:cNvSpPr>
          <p:nvPr>
            <p:ph type="body" idx="1"/>
          </p:nvPr>
        </p:nvSpPr>
        <p:spPr/>
        <p:txBody>
          <a:bodyPr/>
          <a:lstStyle/>
          <a:p>
            <a:r>
              <a:rPr lang="zh-TW" altLang="en-US"/>
              <a:t>在觀光旅館客房之平均住用率隨著我國經濟表現仍呈穩定態勢</a:t>
            </a:r>
          </a:p>
          <a:p>
            <a:r>
              <a:rPr lang="zh-TW" altLang="en-US"/>
              <a:t>國內失業狀況日漸改善、平均每人國民所得仍趨成長態勢</a:t>
            </a:r>
          </a:p>
          <a:p>
            <a:r>
              <a:rPr lang="zh-TW" altLang="en-US"/>
              <a:t>國人日漸重視休閒活動，各地之觀光節慶活動陸續施行，使得國人至國內旅遊 風氣益 趨盛行</a:t>
            </a:r>
          </a:p>
          <a:p>
            <a:r>
              <a:rPr lang="zh-TW" altLang="en-US"/>
              <a:t>外籍旅客來台方面，則因重點國家（如日本及韓國）宣傳活動之綜效逐漸顯現</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投影片編號版面配置區 5"/>
          <p:cNvSpPr>
            <a:spLocks noGrp="1"/>
          </p:cNvSpPr>
          <p:nvPr>
            <p:ph type="sldNum" sz="quarter" idx="12"/>
          </p:nvPr>
        </p:nvSpPr>
        <p:spPr/>
        <p:txBody>
          <a:bodyPr/>
          <a:lstStyle/>
          <a:p>
            <a:fld id="{254C29AE-FC25-43A9-9A42-92E1569CCEAF}" type="slidenum">
              <a:rPr lang="en-US" altLang="zh-TW"/>
              <a:pPr/>
              <a:t>58</a:t>
            </a:fld>
            <a:endParaRPr lang="en-US" altLang="zh-TW"/>
          </a:p>
        </p:txBody>
      </p:sp>
      <p:sp>
        <p:nvSpPr>
          <p:cNvPr id="123994" name="Rectangle 90"/>
          <p:cNvSpPr>
            <a:spLocks noGrp="1" noChangeArrowheads="1"/>
          </p:cNvSpPr>
          <p:nvPr>
            <p:ph type="title"/>
          </p:nvPr>
        </p:nvSpPr>
        <p:spPr/>
        <p:txBody>
          <a:bodyPr/>
          <a:lstStyle/>
          <a:p>
            <a:r>
              <a:rPr lang="zh-TW" altLang="en-US" sz="2400"/>
              <a:t>觀光旅館之各國籍住客人數     單位：千人</a:t>
            </a:r>
          </a:p>
        </p:txBody>
      </p:sp>
      <p:sp>
        <p:nvSpPr>
          <p:cNvPr id="123995" name="Rectangle 91"/>
          <p:cNvSpPr>
            <a:spLocks noGrp="1" noChangeArrowheads="1"/>
          </p:cNvSpPr>
          <p:nvPr>
            <p:ph type="body" idx="1"/>
          </p:nvPr>
        </p:nvSpPr>
        <p:spPr/>
        <p:txBody>
          <a:bodyPr/>
          <a:lstStyle/>
          <a:p>
            <a:r>
              <a:rPr lang="zh-TW" altLang="en-US" sz="2000"/>
              <a:t>資料來源：交通部觀光局</a:t>
            </a:r>
          </a:p>
        </p:txBody>
      </p:sp>
      <p:graphicFrame>
        <p:nvGraphicFramePr>
          <p:cNvPr id="124010" name="Group 106"/>
          <p:cNvGraphicFramePr>
            <a:graphicFrameLocks noGrp="1"/>
          </p:cNvGraphicFramePr>
          <p:nvPr>
            <p:ph type="tbl" idx="1"/>
          </p:nvPr>
        </p:nvGraphicFramePr>
        <p:xfrm>
          <a:off x="611188" y="1412875"/>
          <a:ext cx="6769100" cy="4968879"/>
        </p:xfrm>
        <a:graphic>
          <a:graphicData uri="http://schemas.openxmlformats.org/drawingml/2006/table">
            <a:tbl>
              <a:tblPr/>
              <a:tblGrid>
                <a:gridCol w="1282700"/>
                <a:gridCol w="1139825"/>
                <a:gridCol w="1139825"/>
                <a:gridCol w="1211262"/>
                <a:gridCol w="998538"/>
                <a:gridCol w="996950"/>
              </a:tblGrid>
              <a:tr h="496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華康儷中黑(P)" pitchFamily="34" charset="-120"/>
                          <a:ea typeface="華康儷中黑(P)" pitchFamily="34" charset="-120"/>
                        </a:rPr>
                        <a:t>國       別</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2001</a:t>
                      </a:r>
                      <a:r>
                        <a:rPr kumimoji="1" lang="zh-TW" altLang="en-US" sz="2000" b="1" i="0" u="none" strike="noStrike" cap="none" normalizeH="0" baseline="0" smtClean="0">
                          <a:ln>
                            <a:noFill/>
                          </a:ln>
                          <a:solidFill>
                            <a:srgbClr val="006699"/>
                          </a:solidFill>
                          <a:effectLst/>
                          <a:latin typeface="華康儷中黑(P)" pitchFamily="34" charset="-120"/>
                          <a:ea typeface="華康儷中黑(P)" pitchFamily="34" charset="-120"/>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2002</a:t>
                      </a:r>
                      <a:r>
                        <a:rPr kumimoji="1" lang="zh-TW" altLang="en-US" sz="2000" b="1" i="0" u="none" strike="noStrike" cap="none" normalizeH="0" baseline="0" smtClean="0">
                          <a:ln>
                            <a:noFill/>
                          </a:ln>
                          <a:solidFill>
                            <a:srgbClr val="006699"/>
                          </a:solidFill>
                          <a:effectLst/>
                          <a:latin typeface="華康儷中黑(P)" pitchFamily="34" charset="-120"/>
                          <a:ea typeface="華康儷中黑(P)" pitchFamily="34" charset="-120"/>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2003</a:t>
                      </a:r>
                      <a:r>
                        <a:rPr kumimoji="1" lang="zh-TW" altLang="en-US" sz="2000" b="1" i="0" u="none" strike="noStrike" cap="none" normalizeH="0" baseline="0" smtClean="0">
                          <a:ln>
                            <a:noFill/>
                          </a:ln>
                          <a:solidFill>
                            <a:srgbClr val="006699"/>
                          </a:solidFill>
                          <a:effectLst/>
                          <a:latin typeface="華康儷中黑(P)" pitchFamily="34" charset="-120"/>
                          <a:ea typeface="華康儷中黑(P)" pitchFamily="34" charset="-120"/>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2004</a:t>
                      </a:r>
                      <a:r>
                        <a:rPr kumimoji="1" lang="zh-TW" altLang="en-US" sz="2000" b="1" i="0" u="none" strike="noStrike" cap="none" normalizeH="0" baseline="0" smtClean="0">
                          <a:ln>
                            <a:noFill/>
                          </a:ln>
                          <a:solidFill>
                            <a:srgbClr val="006699"/>
                          </a:solidFill>
                          <a:effectLst/>
                          <a:latin typeface="華康儷中黑(P)" pitchFamily="34" charset="-120"/>
                          <a:ea typeface="華康儷中黑(P)" pitchFamily="34" charset="-120"/>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2005</a:t>
                      </a:r>
                      <a:r>
                        <a:rPr kumimoji="1" lang="zh-TW" altLang="en-US" sz="2000" b="1" i="0" u="none" strike="noStrike" cap="none" normalizeH="0" baseline="0" smtClean="0">
                          <a:ln>
                            <a:noFill/>
                          </a:ln>
                          <a:solidFill>
                            <a:srgbClr val="006699"/>
                          </a:solidFill>
                          <a:effectLst/>
                          <a:latin typeface="華康儷中黑(P)" pitchFamily="34" charset="-120"/>
                          <a:ea typeface="華康儷中黑(P)" pitchFamily="34" charset="-120"/>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華康儷中黑(P)" pitchFamily="34" charset="-120"/>
                          <a:ea typeface="華康儷中黑(P)" pitchFamily="34" charset="-120"/>
                        </a:rPr>
                        <a:t>外籍旅客</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3,582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3,642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2,787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3,752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2,254</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華康儷中黑(P)" pitchFamily="34" charset="-120"/>
                          <a:ea typeface="華康儷中黑(P)" pitchFamily="34" charset="-120"/>
                        </a:rPr>
                        <a:t>日本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644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702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629</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785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850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華康儷中黑(P)" pitchFamily="34" charset="-120"/>
                          <a:ea typeface="華康儷中黑(P)" pitchFamily="34" charset="-120"/>
                        </a:rPr>
                        <a:t>亞洲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483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494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375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517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450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華康儷中黑(P)" pitchFamily="34" charset="-120"/>
                          <a:ea typeface="華康儷中黑(P)" pitchFamily="34" charset="-120"/>
                        </a:rPr>
                        <a:t>北美</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300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277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215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301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300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華康儷中黑(P)" pitchFamily="34" charset="-120"/>
                          <a:ea typeface="華康儷中黑(P)" pitchFamily="34" charset="-120"/>
                        </a:rPr>
                        <a:t>歐洲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62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57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50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60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169</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華康儷中黑(P)" pitchFamily="34" charset="-120"/>
                          <a:ea typeface="華康儷中黑(P)" pitchFamily="34" charset="-120"/>
                        </a:rPr>
                        <a:t>澳洲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316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341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312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480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29</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華康儷中黑(P)" pitchFamily="34" charset="-120"/>
                          <a:ea typeface="華康儷中黑(P)" pitchFamily="34" charset="-120"/>
                        </a:rPr>
                        <a:t>華僑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195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204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220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349</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236</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華康儷中黑(P)" pitchFamily="34" charset="-120"/>
                          <a:ea typeface="華康儷中黑(P)" pitchFamily="34" charset="-120"/>
                        </a:rPr>
                        <a:t>其他</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1,582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1,567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986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1,260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220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華康儷中黑(P)" pitchFamily="34" charset="-120"/>
                          <a:ea typeface="華康儷中黑(P)" pitchFamily="34" charset="-120"/>
                        </a:rPr>
                        <a:t>本國旅客</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2,547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2,739</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3,477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3,499</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1,625</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華康儷中黑(P)" pitchFamily="34" charset="-120"/>
                          <a:ea typeface="華康儷中黑(P)" pitchFamily="34" charset="-120"/>
                        </a:rPr>
                        <a:t>合 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6,129</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6,381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6,264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7,251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rgbClr val="006699"/>
                          </a:solidFill>
                          <a:effectLst/>
                          <a:latin typeface="華康儷中黑(P)" pitchFamily="34" charset="-120"/>
                          <a:ea typeface="華康儷中黑(P)" pitchFamily="34" charset="-120"/>
                        </a:rPr>
                        <a:t>3,879</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投影片編號版面配置區 5"/>
          <p:cNvSpPr>
            <a:spLocks noGrp="1"/>
          </p:cNvSpPr>
          <p:nvPr>
            <p:ph type="sldNum" sz="quarter" idx="12"/>
          </p:nvPr>
        </p:nvSpPr>
        <p:spPr/>
        <p:txBody>
          <a:bodyPr/>
          <a:lstStyle/>
          <a:p>
            <a:fld id="{66D98F13-6DB5-492A-97F5-91540FD957AC}" type="slidenum">
              <a:rPr lang="en-US" altLang="zh-TW"/>
              <a:pPr/>
              <a:t>59</a:t>
            </a:fld>
            <a:endParaRPr lang="en-US" altLang="zh-TW"/>
          </a:p>
        </p:txBody>
      </p:sp>
      <p:sp>
        <p:nvSpPr>
          <p:cNvPr id="261122" name="Rectangle 2"/>
          <p:cNvSpPr>
            <a:spLocks noGrp="1" noChangeArrowheads="1"/>
          </p:cNvSpPr>
          <p:nvPr>
            <p:ph type="title"/>
          </p:nvPr>
        </p:nvSpPr>
        <p:spPr>
          <a:xfrm>
            <a:off x="971550" y="188913"/>
            <a:ext cx="7772400" cy="360362"/>
          </a:xfrm>
        </p:spPr>
        <p:txBody>
          <a:bodyPr/>
          <a:lstStyle/>
          <a:p>
            <a:r>
              <a:rPr lang="zh-TW" altLang="en-US" sz="3200" b="0"/>
              <a:t>民國</a:t>
            </a:r>
            <a:r>
              <a:rPr lang="en-US" altLang="zh-TW" sz="3200" b="0"/>
              <a:t>99</a:t>
            </a:r>
            <a:r>
              <a:rPr lang="zh-TW" altLang="en-US" sz="3200" b="0"/>
              <a:t>年台灣地區國際觀光旅館規模</a:t>
            </a:r>
          </a:p>
        </p:txBody>
      </p:sp>
      <p:sp>
        <p:nvSpPr>
          <p:cNvPr id="261123" name="Rectangle 3"/>
          <p:cNvSpPr>
            <a:spLocks noGrp="1" noChangeArrowheads="1"/>
          </p:cNvSpPr>
          <p:nvPr>
            <p:ph type="body" idx="1"/>
          </p:nvPr>
        </p:nvSpPr>
        <p:spPr/>
        <p:txBody>
          <a:bodyPr/>
          <a:lstStyle/>
          <a:p>
            <a:endParaRPr lang="zh-TW" altLang="zh-TW"/>
          </a:p>
        </p:txBody>
      </p:sp>
      <p:sp>
        <p:nvSpPr>
          <p:cNvPr id="261124" name="Rectangle 4"/>
          <p:cNvSpPr>
            <a:spLocks noChangeArrowheads="1"/>
          </p:cNvSpPr>
          <p:nvPr/>
        </p:nvSpPr>
        <p:spPr bwMode="auto">
          <a:xfrm>
            <a:off x="1603375" y="469900"/>
            <a:ext cx="527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TW" sz="1200">
                <a:latin typeface="Times New Roman" pitchFamily="18" charset="0"/>
                <a:ea typeface="標楷體" pitchFamily="65" charset="-120"/>
                <a:cs typeface="Times New Roman" pitchFamily="18" charset="0"/>
              </a:rPr>
              <a:t> </a:t>
            </a:r>
            <a:endParaRPr lang="en-US" altLang="zh-TW" sz="2400">
              <a:latin typeface="Times New Roman" pitchFamily="18" charset="0"/>
              <a:ea typeface="標楷體" pitchFamily="65" charset="-120"/>
              <a:cs typeface="Times New Roman" pitchFamily="18" charset="0"/>
            </a:endParaRPr>
          </a:p>
        </p:txBody>
      </p:sp>
      <p:graphicFrame>
        <p:nvGraphicFramePr>
          <p:cNvPr id="261489" name="Group 369"/>
          <p:cNvGraphicFramePr>
            <a:graphicFrameLocks noGrp="1"/>
          </p:cNvGraphicFramePr>
          <p:nvPr/>
        </p:nvGraphicFramePr>
        <p:xfrm>
          <a:off x="250825" y="765175"/>
          <a:ext cx="8721725" cy="5864543"/>
        </p:xfrm>
        <a:graphic>
          <a:graphicData uri="http://schemas.openxmlformats.org/drawingml/2006/table">
            <a:tbl>
              <a:tblPr/>
              <a:tblGrid>
                <a:gridCol w="1352550"/>
                <a:gridCol w="6754813"/>
                <a:gridCol w="614362"/>
              </a:tblGrid>
              <a:tr h="292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accent2"/>
                          </a:solidFill>
                          <a:effectLst/>
                          <a:latin typeface="華康中特圓體" pitchFamily="49" charset="-120"/>
                          <a:ea typeface="華康中特圓體" pitchFamily="49" charset="-120"/>
                          <a:cs typeface="Times New Roman" pitchFamily="18" charset="0"/>
                        </a:rPr>
                        <a:t>規模</a:t>
                      </a:r>
                      <a:r>
                        <a:rPr kumimoji="1" lang="en-US" altLang="zh-TW" sz="1600" b="0" i="0" u="none" strike="noStrike" cap="none" normalizeH="0" baseline="0" smtClean="0">
                          <a:ln>
                            <a:noFill/>
                          </a:ln>
                          <a:solidFill>
                            <a:schemeClr val="accent2"/>
                          </a:solidFill>
                          <a:effectLst/>
                          <a:latin typeface="華康中特圓體" pitchFamily="49" charset="-120"/>
                          <a:ea typeface="華康中特圓體" pitchFamily="49" charset="-120"/>
                          <a:cs typeface="Times New Roman" pitchFamily="18" charset="0"/>
                        </a:rPr>
                        <a:t>(</a:t>
                      </a:r>
                      <a:r>
                        <a:rPr kumimoji="1" lang="zh-TW" altLang="en-US" sz="1600" b="0" i="0" u="none" strike="noStrike" cap="none" normalizeH="0" baseline="0" smtClean="0">
                          <a:ln>
                            <a:noFill/>
                          </a:ln>
                          <a:solidFill>
                            <a:schemeClr val="accent2"/>
                          </a:solidFill>
                          <a:effectLst/>
                          <a:latin typeface="華康中特圓體" pitchFamily="49" charset="-120"/>
                          <a:ea typeface="華康中特圓體" pitchFamily="49" charset="-120"/>
                          <a:cs typeface="Times New Roman" pitchFamily="18" charset="0"/>
                        </a:rPr>
                        <a:t>房間數</a:t>
                      </a:r>
                      <a:r>
                        <a:rPr kumimoji="1" lang="en-US" altLang="zh-TW" sz="1600" b="0" i="0" u="none" strike="noStrike" cap="none" normalizeH="0" baseline="0" smtClean="0">
                          <a:ln>
                            <a:noFill/>
                          </a:ln>
                          <a:solidFill>
                            <a:schemeClr val="accent2"/>
                          </a:solidFill>
                          <a:effectLst/>
                          <a:latin typeface="華康中特圓體" pitchFamily="49" charset="-120"/>
                          <a:ea typeface="華康中特圓體" pitchFamily="49" charset="-120"/>
                          <a:cs typeface="Times New Roman" pitchFamily="18" charset="0"/>
                        </a:rPr>
                        <a:t>)</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rgbClr val="006699"/>
                          </a:solidFill>
                          <a:effectLst/>
                          <a:latin typeface="華康中特圓體" pitchFamily="49" charset="-120"/>
                          <a:ea typeface="華康中特圓體" pitchFamily="49" charset="-120"/>
                          <a:cs typeface="Times New Roman" pitchFamily="18" charset="0"/>
                        </a:rPr>
                        <a:t>旅館</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rgbClr val="006699"/>
                          </a:solidFill>
                          <a:effectLst/>
                          <a:latin typeface="華康中特圓體" pitchFamily="49" charset="-120"/>
                          <a:ea typeface="華康中特圓體" pitchFamily="49" charset="-120"/>
                          <a:cs typeface="Times New Roman" pitchFamily="18" charset="0"/>
                        </a:rPr>
                        <a:t>家數</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2"/>
                          </a:solidFill>
                          <a:effectLst/>
                          <a:latin typeface="華康中特圓體" pitchFamily="49" charset="-120"/>
                          <a:ea typeface="華康中特圓體" pitchFamily="49" charset="-120"/>
                          <a:cs typeface="Times New Roman" pitchFamily="18" charset="0"/>
                        </a:rPr>
                        <a:t>700</a:t>
                      </a:r>
                      <a:r>
                        <a:rPr kumimoji="1" lang="zh-TW" altLang="en-US" sz="1600" b="0" i="0" u="none" strike="noStrike" cap="none" normalizeH="0" baseline="0" smtClean="0">
                          <a:ln>
                            <a:noFill/>
                          </a:ln>
                          <a:solidFill>
                            <a:schemeClr val="accent2"/>
                          </a:solidFill>
                          <a:effectLst/>
                          <a:latin typeface="華康中特圓體" pitchFamily="49" charset="-120"/>
                          <a:ea typeface="華康中特圓體" pitchFamily="49" charset="-120"/>
                          <a:cs typeface="Times New Roman" pitchFamily="18" charset="0"/>
                        </a:rPr>
                        <a:t>間以上</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rgbClr val="006600"/>
                          </a:solidFill>
                          <a:effectLst/>
                          <a:latin typeface="華康中特圓體" pitchFamily="49" charset="-120"/>
                          <a:ea typeface="華康中特圓體" pitchFamily="49" charset="-120"/>
                          <a:cs typeface="Times New Roman" pitchFamily="18" charset="0"/>
                        </a:rPr>
                        <a:t>君悅大飯店</a:t>
                      </a:r>
                    </a:p>
                  </a:txBody>
                  <a:tcP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6600"/>
                          </a:solidFill>
                          <a:effectLst/>
                          <a:latin typeface="華康中特圓體" pitchFamily="49" charset="-120"/>
                          <a:ea typeface="華康中特圓體" pitchFamily="49" charset="-120"/>
                          <a:cs typeface="Times New Roman" pitchFamily="18" charset="0"/>
                        </a:rPr>
                        <a:t>1</a:t>
                      </a:r>
                    </a:p>
                  </a:txBody>
                  <a:tcP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2"/>
                          </a:solidFill>
                          <a:effectLst/>
                          <a:latin typeface="華康中特圓體" pitchFamily="49" charset="-120"/>
                          <a:ea typeface="華康中特圓體" pitchFamily="49" charset="-120"/>
                          <a:cs typeface="Times New Roman" pitchFamily="18" charset="0"/>
                        </a:rPr>
                        <a:t>601-700</a:t>
                      </a:r>
                      <a:r>
                        <a:rPr kumimoji="1" lang="zh-TW" altLang="en-US" sz="1600" b="0" i="0" u="none" strike="noStrike" cap="none" normalizeH="0" baseline="0" smtClean="0">
                          <a:ln>
                            <a:noFill/>
                          </a:ln>
                          <a:solidFill>
                            <a:schemeClr val="accent2"/>
                          </a:solidFill>
                          <a:effectLst/>
                          <a:latin typeface="華康中特圓體" pitchFamily="49" charset="-120"/>
                          <a:ea typeface="華康中特圓體" pitchFamily="49" charset="-120"/>
                          <a:cs typeface="Times New Roman" pitchFamily="18" charset="0"/>
                        </a:rPr>
                        <a:t>間</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rgbClr val="006600"/>
                          </a:solidFill>
                          <a:effectLst/>
                          <a:latin typeface="華康中特圓體" pitchFamily="49" charset="-120"/>
                          <a:ea typeface="華康中特圓體" pitchFamily="49" charset="-120"/>
                          <a:cs typeface="Times New Roman" pitchFamily="18" charset="0"/>
                        </a:rPr>
                        <a:t>福華大飯店、台北寒舍喜來登大飯店、高雄義大皇冠假日飯店</a:t>
                      </a:r>
                    </a:p>
                  </a:txBody>
                  <a:tcP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6600"/>
                          </a:solidFill>
                          <a:effectLst/>
                          <a:latin typeface="華康中特圓體" pitchFamily="49" charset="-120"/>
                          <a:ea typeface="華康中特圓體" pitchFamily="49" charset="-120"/>
                          <a:cs typeface="Times New Roman" pitchFamily="18" charset="0"/>
                        </a:rPr>
                        <a:t>3</a:t>
                      </a:r>
                    </a:p>
                  </a:txBody>
                  <a:tcP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r>
              <a:tr h="333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2"/>
                          </a:solidFill>
                          <a:effectLst/>
                          <a:latin typeface="華康中特圓體" pitchFamily="49" charset="-120"/>
                          <a:ea typeface="華康中特圓體" pitchFamily="49" charset="-120"/>
                          <a:cs typeface="Times New Roman" pitchFamily="18" charset="0"/>
                        </a:rPr>
                        <a:t>501-600</a:t>
                      </a:r>
                      <a:r>
                        <a:rPr kumimoji="1" lang="zh-TW" altLang="en-US" sz="1600" b="0" i="0" u="none" strike="noStrike" cap="none" normalizeH="0" baseline="0" smtClean="0">
                          <a:ln>
                            <a:noFill/>
                          </a:ln>
                          <a:solidFill>
                            <a:schemeClr val="accent2"/>
                          </a:solidFill>
                          <a:effectLst/>
                          <a:latin typeface="華康中特圓體" pitchFamily="49" charset="-120"/>
                          <a:ea typeface="華康中特圓體" pitchFamily="49" charset="-120"/>
                          <a:cs typeface="Times New Roman" pitchFamily="18" charset="0"/>
                        </a:rPr>
                        <a:t>間</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rgbClr val="006600"/>
                          </a:solidFill>
                          <a:effectLst/>
                          <a:latin typeface="華康中特圓體" pitchFamily="49" charset="-120"/>
                          <a:ea typeface="華康中特圓體" pitchFamily="49" charset="-120"/>
                          <a:cs typeface="Times New Roman" pitchFamily="18" charset="0"/>
                        </a:rPr>
                        <a:t>晶華酒店、高雄金典酒店、漢來大飯店</a:t>
                      </a:r>
                    </a:p>
                  </a:txBody>
                  <a:tcP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6600"/>
                          </a:solidFill>
                          <a:effectLst/>
                          <a:latin typeface="華康中特圓體" pitchFamily="49" charset="-120"/>
                          <a:ea typeface="華康中特圓體" pitchFamily="49" charset="-120"/>
                          <a:cs typeface="Times New Roman" pitchFamily="18" charset="0"/>
                        </a:rPr>
                        <a:t>3</a:t>
                      </a:r>
                    </a:p>
                  </a:txBody>
                  <a:tcP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r>
              <a:tr h="347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2"/>
                          </a:solidFill>
                          <a:effectLst/>
                          <a:latin typeface="華康中特圓體" pitchFamily="49" charset="-120"/>
                          <a:ea typeface="華康中特圓體" pitchFamily="49" charset="-120"/>
                          <a:cs typeface="Times New Roman" pitchFamily="18" charset="0"/>
                        </a:rPr>
                        <a:t>401-500</a:t>
                      </a:r>
                      <a:r>
                        <a:rPr kumimoji="1" lang="zh-TW" altLang="en-US" sz="1600" b="0" i="0" u="none" strike="noStrike" cap="none" normalizeH="0" baseline="0" smtClean="0">
                          <a:ln>
                            <a:noFill/>
                          </a:ln>
                          <a:solidFill>
                            <a:schemeClr val="accent2"/>
                          </a:solidFill>
                          <a:effectLst/>
                          <a:latin typeface="華康中特圓體" pitchFamily="49" charset="-120"/>
                          <a:ea typeface="華康中特圓體" pitchFamily="49" charset="-120"/>
                          <a:cs typeface="Times New Roman" pitchFamily="18" charset="0"/>
                        </a:rPr>
                        <a:t>間</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rgbClr val="006600"/>
                          </a:solidFill>
                          <a:effectLst/>
                          <a:latin typeface="華康中特圓體" pitchFamily="49" charset="-120"/>
                          <a:ea typeface="華康中特圓體" pitchFamily="49" charset="-120"/>
                          <a:cs typeface="Times New Roman" pitchFamily="18" charset="0"/>
                        </a:rPr>
                        <a:t>圓山大飯店、國賓大飯店、遠東國際大飯店、高雄國賓大飯店、墾丁福華</a:t>
                      </a:r>
                    </a:p>
                  </a:txBody>
                  <a:tcP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6600"/>
                          </a:solidFill>
                          <a:effectLst/>
                          <a:latin typeface="華康中特圓體" pitchFamily="49" charset="-120"/>
                          <a:ea typeface="華康中特圓體" pitchFamily="49" charset="-120"/>
                          <a:cs typeface="Times New Roman" pitchFamily="18" charset="0"/>
                        </a:rPr>
                        <a:t>5</a:t>
                      </a:r>
                    </a:p>
                  </a:txBody>
                  <a:tcP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r>
              <a:tr h="846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2"/>
                          </a:solidFill>
                          <a:effectLst/>
                          <a:latin typeface="華康中特圓體" pitchFamily="49" charset="-120"/>
                          <a:ea typeface="華康中特圓體" pitchFamily="49" charset="-120"/>
                          <a:cs typeface="Times New Roman" pitchFamily="18" charset="0"/>
                        </a:rPr>
                        <a:t>301-400</a:t>
                      </a:r>
                      <a:r>
                        <a:rPr kumimoji="1" lang="zh-TW" altLang="en-US" sz="1600" b="0" i="0" u="none" strike="noStrike" cap="none" normalizeH="0" baseline="0" smtClean="0">
                          <a:ln>
                            <a:noFill/>
                          </a:ln>
                          <a:solidFill>
                            <a:schemeClr val="accent2"/>
                          </a:solidFill>
                          <a:effectLst/>
                          <a:latin typeface="華康中特圓體" pitchFamily="49" charset="-120"/>
                          <a:ea typeface="華康中特圓體" pitchFamily="49" charset="-120"/>
                          <a:cs typeface="Times New Roman" pitchFamily="18" charset="0"/>
                        </a:rPr>
                        <a:t>間</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rgbClr val="006600"/>
                          </a:solidFill>
                          <a:effectLst/>
                          <a:latin typeface="華康中特圓體" pitchFamily="49" charset="-120"/>
                          <a:ea typeface="華康中特圓體" pitchFamily="49" charset="-120"/>
                          <a:cs typeface="Times New Roman" pitchFamily="18" charset="0"/>
                        </a:rPr>
                        <a:t>台北凱撒大飯店、西華大飯店、華王大飯店、台中長榮桂冠酒店、桃園大飯店、美侖大飯店、遠雄悅來大飯店、大億麗緻酒店、寒軒國際大飯店、台中全國大飯店、新竹喜來登大飯店、豐邑尊榮飯店、台北諾富特華航桃園機場飯店、香格里拉台南遠東國際大飯店</a:t>
                      </a:r>
                    </a:p>
                  </a:txBody>
                  <a:tcP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6600"/>
                          </a:solidFill>
                          <a:effectLst/>
                          <a:latin typeface="華康中特圓體" pitchFamily="49" charset="-120"/>
                          <a:ea typeface="華康中特圓體" pitchFamily="49" charset="-120"/>
                          <a:cs typeface="Times New Roman" pitchFamily="18" charset="0"/>
                        </a:rPr>
                        <a:t>14</a:t>
                      </a:r>
                    </a:p>
                  </a:txBody>
                  <a:tcP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r>
              <a:tr h="1403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2"/>
                          </a:solidFill>
                          <a:effectLst/>
                          <a:latin typeface="華康中特圓體" pitchFamily="49" charset="-120"/>
                          <a:ea typeface="華康中特圓體" pitchFamily="49" charset="-120"/>
                          <a:cs typeface="Times New Roman" pitchFamily="18" charset="0"/>
                        </a:rPr>
                        <a:t>201-300</a:t>
                      </a:r>
                      <a:r>
                        <a:rPr kumimoji="1" lang="zh-TW" altLang="en-US" sz="1600" b="0" i="0" u="none" strike="noStrike" cap="none" normalizeH="0" baseline="0" smtClean="0">
                          <a:ln>
                            <a:noFill/>
                          </a:ln>
                          <a:solidFill>
                            <a:schemeClr val="accent2"/>
                          </a:solidFill>
                          <a:effectLst/>
                          <a:latin typeface="華康中特圓體" pitchFamily="49" charset="-120"/>
                          <a:ea typeface="華康中特圓體" pitchFamily="49" charset="-120"/>
                          <a:cs typeface="Times New Roman" pitchFamily="18" charset="0"/>
                        </a:rPr>
                        <a:t>間</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rgbClr val="006600"/>
                          </a:solidFill>
                          <a:effectLst/>
                          <a:latin typeface="華康中特圓體" pitchFamily="49" charset="-120"/>
                          <a:ea typeface="華康中特圓體" pitchFamily="49" charset="-120"/>
                          <a:cs typeface="Times New Roman" pitchFamily="18" charset="0"/>
                        </a:rPr>
                        <a:t>華泰王子大飯店、豪景大飯店、康華大飯店、兄弟大飯店、三德大飯店、亞都麗緻大飯店、國聯大飯店、台北老爺大酒店、六福皇宮、美麗信花園酒店、華園大飯店、高雄福華大飯店、通豪大飯店、台中金典酒店、統帥大飯店、花蓮翰品酒店、凱撒大飯店、尊爵天際大飯店、新竹國賓大飯店、新竹老爺大酒店、日月渾雲品酒店、曾文山芙蓉度假大酒店、娜路彎大酒店、耐斯王子大飯店、台北華國大飯店、神旺大飯店</a:t>
                      </a:r>
                    </a:p>
                  </a:txBody>
                  <a:tcP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6600"/>
                          </a:solidFill>
                          <a:effectLst/>
                          <a:latin typeface="華康中特圓體" pitchFamily="49" charset="-120"/>
                          <a:ea typeface="華康中特圓體" pitchFamily="49" charset="-120"/>
                          <a:cs typeface="Times New Roman" pitchFamily="18" charset="0"/>
                        </a:rPr>
                        <a:t>26</a:t>
                      </a:r>
                    </a:p>
                  </a:txBody>
                  <a:tcP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r>
              <a:tr h="747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2"/>
                          </a:solidFill>
                          <a:effectLst/>
                          <a:latin typeface="華康中特圓體" pitchFamily="49" charset="-120"/>
                          <a:ea typeface="華康中特圓體" pitchFamily="49" charset="-120"/>
                          <a:cs typeface="Times New Roman" pitchFamily="18" charset="0"/>
                        </a:rPr>
                        <a:t>101-200</a:t>
                      </a:r>
                      <a:r>
                        <a:rPr kumimoji="1" lang="zh-TW" altLang="en-US" sz="1600" b="0" i="0" u="none" strike="noStrike" cap="none" normalizeH="0" baseline="0" smtClean="0">
                          <a:ln>
                            <a:noFill/>
                          </a:ln>
                          <a:solidFill>
                            <a:schemeClr val="accent2"/>
                          </a:solidFill>
                          <a:effectLst/>
                          <a:latin typeface="華康中特圓體" pitchFamily="49" charset="-120"/>
                          <a:ea typeface="華康中特圓體" pitchFamily="49" charset="-120"/>
                          <a:cs typeface="Times New Roman" pitchFamily="18" charset="0"/>
                        </a:rPr>
                        <a:t>間</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rgbClr val="006600"/>
                          </a:solidFill>
                          <a:effectLst/>
                          <a:latin typeface="華康中特圓體" pitchFamily="49" charset="-120"/>
                          <a:ea typeface="華康中特圓體" pitchFamily="49" charset="-120"/>
                          <a:cs typeface="Times New Roman" pitchFamily="18" charset="0"/>
                        </a:rPr>
                        <a:t>麗尊大酒店、南方莊園、台中福華大飯店、台南大飯店、高雄圓山大飯店、知本老爺大酒店、花蓮亞士都飯店、台糖長榮酒店</a:t>
                      </a:r>
                      <a:r>
                        <a:rPr kumimoji="1" lang="en-US" altLang="zh-TW" sz="1600" b="0" i="0" u="none" strike="noStrike" cap="none" normalizeH="0" baseline="0" smtClean="0">
                          <a:ln>
                            <a:noFill/>
                          </a:ln>
                          <a:solidFill>
                            <a:srgbClr val="006600"/>
                          </a:solidFill>
                          <a:effectLst/>
                          <a:latin typeface="華康中特圓體" pitchFamily="49" charset="-120"/>
                          <a:ea typeface="華康中特圓體" pitchFamily="49" charset="-120"/>
                          <a:cs typeface="Times New Roman" pitchFamily="18" charset="0"/>
                        </a:rPr>
                        <a:t>(</a:t>
                      </a:r>
                      <a:r>
                        <a:rPr kumimoji="1" lang="zh-TW" altLang="en-US" sz="1600" b="0" i="0" u="none" strike="noStrike" cap="none" normalizeH="0" baseline="0" smtClean="0">
                          <a:ln>
                            <a:noFill/>
                          </a:ln>
                          <a:solidFill>
                            <a:srgbClr val="006600"/>
                          </a:solidFill>
                          <a:effectLst/>
                          <a:latin typeface="華康中特圓體" pitchFamily="49" charset="-120"/>
                          <a:ea typeface="華康中特圓體" pitchFamily="49" charset="-120"/>
                          <a:cs typeface="Times New Roman" pitchFamily="18" charset="0"/>
                        </a:rPr>
                        <a:t>台南</a:t>
                      </a:r>
                      <a:r>
                        <a:rPr kumimoji="1" lang="en-US" altLang="zh-TW" sz="1600" b="0" i="0" u="none" strike="noStrike" cap="none" normalizeH="0" baseline="0" smtClean="0">
                          <a:ln>
                            <a:noFill/>
                          </a:ln>
                          <a:solidFill>
                            <a:srgbClr val="006600"/>
                          </a:solidFill>
                          <a:effectLst/>
                          <a:latin typeface="華康中特圓體" pitchFamily="49" charset="-120"/>
                          <a:ea typeface="華康中特圓體" pitchFamily="49" charset="-120"/>
                          <a:cs typeface="Times New Roman" pitchFamily="18" charset="0"/>
                        </a:rPr>
                        <a:t>)</a:t>
                      </a:r>
                      <a:r>
                        <a:rPr kumimoji="1" lang="zh-TW" altLang="en-US" sz="1600" b="0" i="0" u="none" strike="noStrike" cap="none" normalizeH="0" baseline="0" smtClean="0">
                          <a:ln>
                            <a:noFill/>
                          </a:ln>
                          <a:solidFill>
                            <a:srgbClr val="006600"/>
                          </a:solidFill>
                          <a:effectLst/>
                          <a:latin typeface="華康中特圓體" pitchFamily="49" charset="-120"/>
                          <a:ea typeface="華康中特圓體" pitchFamily="49" charset="-120"/>
                          <a:cs typeface="Times New Roman" pitchFamily="18" charset="0"/>
                        </a:rPr>
                        <a:t>、礁溪老爺大酒店、太魯閣晶英酒店、蘭城晶英酒店、台北寒舍艾美酒店</a:t>
                      </a:r>
                    </a:p>
                  </a:txBody>
                  <a:tcP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6600"/>
                          </a:solidFill>
                          <a:effectLst/>
                          <a:latin typeface="華康中特圓體" pitchFamily="49" charset="-120"/>
                          <a:ea typeface="華康中特圓體" pitchFamily="49" charset="-120"/>
                          <a:cs typeface="Times New Roman" pitchFamily="18" charset="0"/>
                        </a:rPr>
                        <a:t>12</a:t>
                      </a:r>
                    </a:p>
                  </a:txBody>
                  <a:tcP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2"/>
                          </a:solidFill>
                          <a:effectLst/>
                          <a:latin typeface="華康中特圓體" pitchFamily="49" charset="-120"/>
                          <a:ea typeface="華康中特圓體" pitchFamily="49" charset="-120"/>
                          <a:cs typeface="Times New Roman" pitchFamily="18" charset="0"/>
                        </a:rPr>
                        <a:t>100</a:t>
                      </a:r>
                      <a:r>
                        <a:rPr kumimoji="1" lang="zh-TW" altLang="en-US" sz="1600" b="0" i="0" u="none" strike="noStrike" cap="none" normalizeH="0" baseline="0" smtClean="0">
                          <a:ln>
                            <a:noFill/>
                          </a:ln>
                          <a:solidFill>
                            <a:schemeClr val="accent2"/>
                          </a:solidFill>
                          <a:effectLst/>
                          <a:latin typeface="華康中特圓體" pitchFamily="49" charset="-120"/>
                          <a:ea typeface="華康中特圓體" pitchFamily="49" charset="-120"/>
                          <a:cs typeface="Times New Roman" pitchFamily="18" charset="0"/>
                        </a:rPr>
                        <a:t>間以下</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rgbClr val="006600"/>
                          </a:solidFill>
                          <a:effectLst/>
                          <a:latin typeface="華康中特圓體" pitchFamily="49" charset="-120"/>
                          <a:ea typeface="華康中特圓體" pitchFamily="49" charset="-120"/>
                          <a:cs typeface="Times New Roman" pitchFamily="18" charset="0"/>
                        </a:rPr>
                        <a:t>國王大飯店、陽明山中國麗緻、涵碧樓大飯店、日月行館</a:t>
                      </a:r>
                    </a:p>
                  </a:txBody>
                  <a:tcP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6600"/>
                          </a:solidFill>
                          <a:effectLst/>
                          <a:latin typeface="華康中特圓體" pitchFamily="49" charset="-120"/>
                          <a:ea typeface="華康中特圓體" pitchFamily="49" charset="-120"/>
                          <a:cs typeface="Times New Roman" pitchFamily="18" charset="0"/>
                        </a:rPr>
                        <a:t>4</a:t>
                      </a:r>
                    </a:p>
                  </a:txBody>
                  <a:tcP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accent2"/>
                          </a:solidFill>
                          <a:effectLst/>
                          <a:latin typeface="華康中特圓體" pitchFamily="49" charset="-120"/>
                          <a:ea typeface="華康中特圓體" pitchFamily="49" charset="-120"/>
                          <a:cs typeface="Times New Roman" pitchFamily="18" charset="0"/>
                        </a:rPr>
                        <a:t>合計</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600" b="1" i="0" u="none" strike="noStrike" cap="none" normalizeH="0" baseline="0" smtClean="0">
                        <a:ln>
                          <a:noFill/>
                        </a:ln>
                        <a:solidFill>
                          <a:srgbClr val="006600"/>
                        </a:solidFill>
                        <a:effectLst/>
                        <a:latin typeface="華康中特圓體" pitchFamily="49" charset="-120"/>
                        <a:ea typeface="華康中特圓體" pitchFamily="49" charset="-12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006600"/>
                          </a:solidFill>
                          <a:effectLst/>
                          <a:latin typeface="華康中特圓體" pitchFamily="49" charset="-120"/>
                          <a:ea typeface="華康中特圓體" pitchFamily="49" charset="-120"/>
                          <a:cs typeface="Times New Roman" pitchFamily="18" charset="0"/>
                        </a:rPr>
                        <a:t>68</a:t>
                      </a:r>
                    </a:p>
                  </a:txBody>
                  <a:tcP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noFill/>
                  </a:tcPr>
                </a:tc>
              </a:tr>
            </a:tbl>
          </a:graphicData>
        </a:graphic>
      </p:graphicFrame>
      <p:sp>
        <p:nvSpPr>
          <p:cNvPr id="261316" name="Rectangle 196"/>
          <p:cNvSpPr>
            <a:spLocks noChangeArrowheads="1"/>
          </p:cNvSpPr>
          <p:nvPr/>
        </p:nvSpPr>
        <p:spPr bwMode="auto">
          <a:xfrm>
            <a:off x="5580063" y="6553200"/>
            <a:ext cx="2851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TW" altLang="en-US" sz="1400">
                <a:solidFill>
                  <a:srgbClr val="006699"/>
                </a:solidFill>
                <a:latin typeface="華康中特圓體" pitchFamily="49" charset="-120"/>
                <a:ea typeface="華康中特圓體" pitchFamily="49" charset="-120"/>
                <a:cs typeface="Times New Roman" pitchFamily="18" charset="0"/>
              </a:rPr>
              <a:t>資料來源：交通部觀光局，</a:t>
            </a:r>
            <a:r>
              <a:rPr lang="en-US" altLang="zh-TW" sz="1400">
                <a:solidFill>
                  <a:srgbClr val="006699"/>
                </a:solidFill>
                <a:latin typeface="華康中特圓體" pitchFamily="49" charset="-120"/>
                <a:ea typeface="華康中特圓體" pitchFamily="49" charset="-120"/>
                <a:cs typeface="Times New Roman" pitchFamily="18" charset="0"/>
              </a:rPr>
              <a:t>99</a:t>
            </a:r>
            <a:r>
              <a:rPr lang="zh-TW" altLang="en-US" sz="1400">
                <a:solidFill>
                  <a:srgbClr val="006699"/>
                </a:solidFill>
                <a:latin typeface="華康中特圓體" pitchFamily="49" charset="-120"/>
                <a:ea typeface="華康中特圓體" pitchFamily="49" charset="-120"/>
                <a:cs typeface="Times New Roman" pitchFamily="18" charset="0"/>
              </a:rPr>
              <a:t>年。</a:t>
            </a:r>
            <a:endParaRPr lang="zh-TW" altLang="en-US" sz="2800">
              <a:solidFill>
                <a:srgbClr val="006699"/>
              </a:solidFill>
              <a:latin typeface="華康中特圓體" pitchFamily="49" charset="-120"/>
              <a:ea typeface="華康中特圓體" pitchFamily="49" charset="-12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fld id="{BEEAD4B2-9300-4608-9817-FEFB21EA8F77}" type="slidenum">
              <a:rPr lang="en-US" altLang="zh-TW"/>
              <a:pPr/>
              <a:t>6</a:t>
            </a:fld>
            <a:endParaRPr lang="en-US" altLang="zh-TW"/>
          </a:p>
        </p:txBody>
      </p:sp>
      <p:sp>
        <p:nvSpPr>
          <p:cNvPr id="151554" name="Rectangle 2"/>
          <p:cNvSpPr>
            <a:spLocks noChangeArrowheads="1"/>
          </p:cNvSpPr>
          <p:nvPr/>
        </p:nvSpPr>
        <p:spPr bwMode="auto">
          <a:xfrm>
            <a:off x="1447800" y="373063"/>
            <a:ext cx="8229600"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TW" altLang="zh-TW" sz="4400">
              <a:latin typeface="標楷體" pitchFamily="65" charset="-120"/>
              <a:ea typeface="標楷體" pitchFamily="65" charset="-120"/>
            </a:endParaRPr>
          </a:p>
        </p:txBody>
      </p:sp>
      <p:sp>
        <p:nvSpPr>
          <p:cNvPr id="151564" name="Rectangle 12"/>
          <p:cNvSpPr>
            <a:spLocks noGrp="1" noChangeArrowheads="1"/>
          </p:cNvSpPr>
          <p:nvPr>
            <p:ph type="title"/>
          </p:nvPr>
        </p:nvSpPr>
        <p:spPr/>
        <p:txBody>
          <a:bodyPr/>
          <a:lstStyle/>
          <a:p>
            <a:r>
              <a:rPr lang="zh-TW" altLang="en-US"/>
              <a:t>我國旅館的起源</a:t>
            </a:r>
          </a:p>
        </p:txBody>
      </p:sp>
      <p:sp>
        <p:nvSpPr>
          <p:cNvPr id="151565" name="Rectangle 13"/>
          <p:cNvSpPr>
            <a:spLocks noGrp="1" noChangeArrowheads="1"/>
          </p:cNvSpPr>
          <p:nvPr>
            <p:ph type="body" idx="1"/>
          </p:nvPr>
        </p:nvSpPr>
        <p:spPr/>
        <p:txBody>
          <a:bodyPr/>
          <a:lstStyle/>
          <a:p>
            <a:r>
              <a:rPr lang="zh-TW" altLang="en-US"/>
              <a:t>台灣光復之後</a:t>
            </a:r>
          </a:p>
          <a:p>
            <a:pPr lvl="1"/>
            <a:r>
              <a:rPr lang="zh-TW" altLang="en-US"/>
              <a:t>旅社、旅店、山莊、招待所、活動中心、會館、賓館、別館、飯店、酒店。</a:t>
            </a:r>
          </a:p>
          <a:p>
            <a:endParaRPr lang="en-US" altLang="zh-TW"/>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p:txBody>
          <a:bodyPr/>
          <a:lstStyle/>
          <a:p>
            <a:fld id="{3F87B060-F0BD-4E13-8819-122C0660D39A}" type="slidenum">
              <a:rPr lang="en-US" altLang="zh-TW"/>
              <a:pPr/>
              <a:t>60</a:t>
            </a:fld>
            <a:endParaRPr lang="en-US" altLang="zh-TW"/>
          </a:p>
        </p:txBody>
      </p:sp>
      <p:sp>
        <p:nvSpPr>
          <p:cNvPr id="262146" name="Rectangle 2"/>
          <p:cNvSpPr>
            <a:spLocks noGrp="1" noChangeArrowheads="1"/>
          </p:cNvSpPr>
          <p:nvPr>
            <p:ph type="title"/>
          </p:nvPr>
        </p:nvSpPr>
        <p:spPr>
          <a:xfrm>
            <a:off x="1143000" y="260350"/>
            <a:ext cx="7772400" cy="431800"/>
          </a:xfrm>
        </p:spPr>
        <p:txBody>
          <a:bodyPr/>
          <a:lstStyle/>
          <a:p>
            <a:r>
              <a:rPr lang="zh-TW" altLang="en-US" sz="3200" b="0"/>
              <a:t>民國</a:t>
            </a:r>
            <a:r>
              <a:rPr lang="en-US" altLang="zh-TW" sz="3200" b="0"/>
              <a:t>99</a:t>
            </a:r>
            <a:r>
              <a:rPr lang="zh-TW" altLang="en-US" sz="3200" b="0"/>
              <a:t>年台灣地區國際觀光旅館規模</a:t>
            </a:r>
          </a:p>
        </p:txBody>
      </p:sp>
      <p:sp>
        <p:nvSpPr>
          <p:cNvPr id="262147" name="Rectangle 3"/>
          <p:cNvSpPr>
            <a:spLocks noGrp="1" noChangeArrowheads="1"/>
          </p:cNvSpPr>
          <p:nvPr>
            <p:ph type="body" idx="1"/>
          </p:nvPr>
        </p:nvSpPr>
        <p:spPr/>
        <p:txBody>
          <a:bodyPr/>
          <a:lstStyle/>
          <a:p>
            <a:endParaRPr lang="zh-TW" altLang="zh-TW"/>
          </a:p>
        </p:txBody>
      </p:sp>
      <p:sp>
        <p:nvSpPr>
          <p:cNvPr id="262149" name="Rectangle 5"/>
          <p:cNvSpPr>
            <a:spLocks noChangeArrowheads="1"/>
          </p:cNvSpPr>
          <p:nvPr/>
        </p:nvSpPr>
        <p:spPr bwMode="auto">
          <a:xfrm>
            <a:off x="0" y="2128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p>
        </p:txBody>
      </p:sp>
      <p:graphicFrame>
        <p:nvGraphicFramePr>
          <p:cNvPr id="262148" name="Object 4"/>
          <p:cNvGraphicFramePr>
            <a:graphicFrameLocks noChangeAspect="1"/>
          </p:cNvGraphicFramePr>
          <p:nvPr/>
        </p:nvGraphicFramePr>
        <p:xfrm>
          <a:off x="0" y="1700213"/>
          <a:ext cx="9864725" cy="4537075"/>
        </p:xfrm>
        <a:graphic>
          <a:graphicData uri="http://schemas.openxmlformats.org/presentationml/2006/ole">
            <mc:AlternateContent xmlns:mc="http://schemas.openxmlformats.org/markup-compatibility/2006">
              <mc:Choice xmlns:v="urn:schemas-microsoft-com:vml" Requires="v">
                <p:oleObj spid="_x0000_s262159" name="圖表" r:id="rId3" imgW="5686425" imgH="2600325" progId="MSGraph.Chart.8">
                  <p:embed/>
                </p:oleObj>
              </mc:Choice>
              <mc:Fallback>
                <p:oleObj name="圖表" r:id="rId3" imgW="5686425" imgH="2600325" progId="MSGraph.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00213"/>
                        <a:ext cx="9864725" cy="453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D351E3DA-5A23-4C83-9B2D-9024E5C26BDF}" type="slidenum">
              <a:rPr lang="en-US" altLang="zh-TW"/>
              <a:pPr/>
              <a:t>61</a:t>
            </a:fld>
            <a:endParaRPr lang="en-US" altLang="zh-TW"/>
          </a:p>
        </p:txBody>
      </p:sp>
      <p:sp>
        <p:nvSpPr>
          <p:cNvPr id="124932" name="Rectangle 4"/>
          <p:cNvSpPr>
            <a:spLocks noGrp="1" noChangeArrowheads="1"/>
          </p:cNvSpPr>
          <p:nvPr>
            <p:ph type="title"/>
          </p:nvPr>
        </p:nvSpPr>
        <p:spPr/>
        <p:txBody>
          <a:bodyPr/>
          <a:lstStyle/>
          <a:p>
            <a:r>
              <a:rPr lang="zh-TW" altLang="en-US"/>
              <a:t>觀光旅館之營運表現</a:t>
            </a:r>
          </a:p>
        </p:txBody>
      </p:sp>
      <p:sp>
        <p:nvSpPr>
          <p:cNvPr id="124933" name="Rectangle 5"/>
          <p:cNvSpPr>
            <a:spLocks noGrp="1" noChangeArrowheads="1"/>
          </p:cNvSpPr>
          <p:nvPr>
            <p:ph type="body" idx="1"/>
          </p:nvPr>
        </p:nvSpPr>
        <p:spPr/>
        <p:txBody>
          <a:bodyPr/>
          <a:lstStyle/>
          <a:p>
            <a:r>
              <a:rPr lang="zh-TW" altLang="en-US"/>
              <a:t>國人休閒旅遊風氣日漸盛行</a:t>
            </a:r>
          </a:p>
          <a:p>
            <a:r>
              <a:rPr lang="zh-TW" altLang="en-US"/>
              <a:t>政府持續 推行公務人員國民旅遊卡之政策</a:t>
            </a:r>
          </a:p>
          <a:p>
            <a:r>
              <a:rPr lang="zh-TW" altLang="en-US"/>
              <a:t>地方業者陸續整合各地觀光資源之綜效逐漸顯現，帶動國內旅遊市場仍趨熱絡</a:t>
            </a:r>
          </a:p>
          <a:p>
            <a:r>
              <a:rPr lang="zh-TW" altLang="en-US"/>
              <a:t>加上國際景氣仍呈穩定局面</a:t>
            </a:r>
          </a:p>
          <a:p>
            <a:r>
              <a:rPr lang="zh-TW" altLang="en-US"/>
              <a:t>重點國家之宣傳活動亦持續進行 ，外籍旅客來台人數已呈成長態勢</a:t>
            </a:r>
          </a:p>
          <a:p>
            <a:r>
              <a:rPr lang="zh-TW" altLang="en-US"/>
              <a:t>平均客房住房率日漸上揚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68D592BD-6A0A-4FC1-91A7-248CF99C5DA6}" type="slidenum">
              <a:rPr lang="en-US" altLang="zh-TW"/>
              <a:pPr/>
              <a:t>62</a:t>
            </a:fld>
            <a:endParaRPr lang="en-US" altLang="zh-TW"/>
          </a:p>
        </p:txBody>
      </p:sp>
      <p:sp>
        <p:nvSpPr>
          <p:cNvPr id="125956" name="Rectangle 4"/>
          <p:cNvSpPr>
            <a:spLocks noGrp="1" noChangeArrowheads="1"/>
          </p:cNvSpPr>
          <p:nvPr>
            <p:ph type="title"/>
          </p:nvPr>
        </p:nvSpPr>
        <p:spPr/>
        <p:txBody>
          <a:bodyPr/>
          <a:lstStyle/>
          <a:p>
            <a:r>
              <a:rPr lang="zh-TW" altLang="en-US" sz="3600"/>
              <a:t>展望分析 </a:t>
            </a:r>
          </a:p>
        </p:txBody>
      </p:sp>
      <p:sp>
        <p:nvSpPr>
          <p:cNvPr id="125957" name="Rectangle 5"/>
          <p:cNvSpPr>
            <a:spLocks noGrp="1" noChangeArrowheads="1"/>
          </p:cNvSpPr>
          <p:nvPr>
            <p:ph type="body" idx="1"/>
          </p:nvPr>
        </p:nvSpPr>
        <p:spPr/>
        <p:txBody>
          <a:bodyPr/>
          <a:lstStyle/>
          <a:p>
            <a:r>
              <a:rPr lang="zh-TW" altLang="en-US" sz="2800"/>
              <a:t>看好未來開放一般中國居民來台觀光市場，與國民旅遊市場漸趨穩定，陸續加碼投資國內旅館業</a:t>
            </a:r>
          </a:p>
          <a:p>
            <a:pPr lvl="1"/>
            <a:r>
              <a:rPr lang="en-US" altLang="zh-TW" sz="2000"/>
              <a:t>2008</a:t>
            </a:r>
            <a:r>
              <a:rPr lang="zh-TW" altLang="en-US" sz="2000"/>
              <a:t>年</a:t>
            </a:r>
            <a:r>
              <a:rPr lang="en-US" altLang="zh-TW" sz="2000"/>
              <a:t>6</a:t>
            </a:r>
            <a:r>
              <a:rPr lang="zh-TW" altLang="en-US" sz="2000"/>
              <a:t>月，第一次</a:t>
            </a:r>
            <a:r>
              <a:rPr lang="zh-TW" altLang="en-US" sz="2000">
                <a:latin typeface="Arial"/>
              </a:rPr>
              <a:t>“</a:t>
            </a:r>
            <a:r>
              <a:rPr lang="zh-TW" altLang="en-US" sz="2000"/>
              <a:t>江陳會談</a:t>
            </a:r>
            <a:r>
              <a:rPr lang="zh-TW" altLang="en-US" sz="2000">
                <a:latin typeface="Arial"/>
              </a:rPr>
              <a:t>”</a:t>
            </a:r>
            <a:r>
              <a:rPr lang="zh-TW" altLang="en-US" sz="2000"/>
              <a:t>簽署</a:t>
            </a:r>
            <a:r>
              <a:rPr lang="en-US" altLang="zh-TW" sz="2000"/>
              <a:t>《</a:t>
            </a:r>
            <a:r>
              <a:rPr lang="zh-TW" altLang="en-US" sz="2000"/>
              <a:t>海峽兩岸關於大陸居民赴台灣旅游協議</a:t>
            </a:r>
            <a:r>
              <a:rPr lang="en-US" altLang="zh-TW" sz="2000"/>
              <a:t>》</a:t>
            </a:r>
          </a:p>
          <a:p>
            <a:pPr lvl="1"/>
            <a:r>
              <a:rPr lang="en-US" altLang="zh-TW" sz="2000"/>
              <a:t>2008</a:t>
            </a:r>
            <a:r>
              <a:rPr lang="zh-TW" altLang="en-US" sz="2000"/>
              <a:t>年</a:t>
            </a:r>
            <a:r>
              <a:rPr lang="en-US" altLang="zh-TW" sz="2000"/>
              <a:t>7</a:t>
            </a:r>
            <a:r>
              <a:rPr lang="zh-TW" altLang="en-US" sz="2000"/>
              <a:t>月，開放陸客來台觀光，每日開放 </a:t>
            </a:r>
            <a:r>
              <a:rPr lang="en-US" altLang="zh-TW" sz="2000"/>
              <a:t>3,000</a:t>
            </a:r>
            <a:r>
              <a:rPr lang="zh-TW" altLang="en-US" sz="2000"/>
              <a:t>人</a:t>
            </a:r>
          </a:p>
          <a:p>
            <a:pPr lvl="1"/>
            <a:r>
              <a:rPr lang="en-US" altLang="zh-TW" sz="2000"/>
              <a:t>2011</a:t>
            </a:r>
            <a:r>
              <a:rPr lang="zh-TW" altLang="en-US" sz="2000"/>
              <a:t>年</a:t>
            </a:r>
            <a:r>
              <a:rPr lang="en-US" altLang="zh-TW" sz="2000"/>
              <a:t>11</a:t>
            </a:r>
            <a:r>
              <a:rPr lang="zh-TW" altLang="en-US" sz="2000"/>
              <a:t>月</a:t>
            </a:r>
            <a:r>
              <a:rPr lang="en-US" altLang="zh-TW" sz="2000"/>
              <a:t>27</a:t>
            </a:r>
            <a:r>
              <a:rPr lang="zh-TW" altLang="en-US" sz="2000"/>
              <a:t>日，來台旅客首次突破</a:t>
            </a:r>
            <a:r>
              <a:rPr lang="en-US" altLang="zh-TW" sz="2000"/>
              <a:t>500</a:t>
            </a:r>
            <a:r>
              <a:rPr lang="zh-TW" altLang="en-US" sz="2000"/>
              <a:t>萬人次，創下</a:t>
            </a:r>
            <a:r>
              <a:rPr lang="en-US" altLang="zh-TW" sz="2000"/>
              <a:t>60</a:t>
            </a:r>
            <a:r>
              <a:rPr lang="zh-TW" altLang="en-US" sz="2000"/>
              <a:t>年來最高紀錄，其中陸客超過</a:t>
            </a:r>
            <a:r>
              <a:rPr lang="en-US" altLang="zh-TW" sz="2000"/>
              <a:t>163</a:t>
            </a:r>
            <a:r>
              <a:rPr lang="zh-TW" altLang="en-US" sz="2000"/>
              <a:t>萬人次。</a:t>
            </a:r>
            <a:r>
              <a:rPr lang="zh-TW" altLang="en-US" sz="2000">
                <a:latin typeface="Arial"/>
              </a:rPr>
              <a:t>“</a:t>
            </a:r>
            <a:r>
              <a:rPr lang="zh-TW" altLang="en-US" sz="2000"/>
              <a:t>主計處</a:t>
            </a:r>
            <a:r>
              <a:rPr lang="zh-TW" altLang="en-US" sz="2000">
                <a:latin typeface="Arial"/>
              </a:rPr>
              <a:t>”</a:t>
            </a:r>
            <a:r>
              <a:rPr lang="zh-TW" altLang="en-US" sz="2000"/>
              <a:t>統計，去年全年觀光產值高達新台幣</a:t>
            </a:r>
            <a:r>
              <a:rPr lang="en-US" altLang="zh-TW" sz="2000"/>
              <a:t>2,600</a:t>
            </a:r>
            <a:r>
              <a:rPr lang="zh-TW" altLang="en-US" sz="2000"/>
              <a:t>億元以上，其中陸客帶來</a:t>
            </a:r>
            <a:r>
              <a:rPr lang="en-US" altLang="zh-TW" sz="2000"/>
              <a:t>618</a:t>
            </a:r>
            <a:r>
              <a:rPr lang="zh-TW" altLang="en-US" sz="2000"/>
              <a:t>億元觀光效益，為台灣經濟成長率墊高</a:t>
            </a:r>
            <a:r>
              <a:rPr lang="en-US" altLang="zh-TW" sz="2000"/>
              <a:t>0.28%</a:t>
            </a:r>
            <a:r>
              <a:rPr lang="zh-TW" altLang="en-US" sz="2000"/>
              <a:t>。 </a:t>
            </a:r>
          </a:p>
          <a:p>
            <a:pPr lvl="1"/>
            <a:r>
              <a:rPr lang="en-US" altLang="zh-TW" sz="2000"/>
              <a:t>2011</a:t>
            </a:r>
            <a:r>
              <a:rPr lang="zh-TW" altLang="en-US" sz="2000"/>
              <a:t>年起，增為</a:t>
            </a:r>
            <a:r>
              <a:rPr lang="en-US" altLang="zh-TW" sz="2000"/>
              <a:t>4,000</a:t>
            </a:r>
            <a:r>
              <a:rPr lang="zh-TW" altLang="en-US" sz="2000"/>
              <a:t>人，第二季將再增為</a:t>
            </a:r>
            <a:r>
              <a:rPr lang="en-US" altLang="zh-TW" sz="2000"/>
              <a:t>5,000</a:t>
            </a:r>
            <a:r>
              <a:rPr lang="zh-TW" altLang="en-US" sz="2000"/>
              <a:t>人。</a:t>
            </a:r>
          </a:p>
          <a:p>
            <a:pPr lvl="1"/>
            <a:r>
              <a:rPr lang="en-US" altLang="zh-TW" sz="2000"/>
              <a:t>2011</a:t>
            </a:r>
            <a:r>
              <a:rPr lang="zh-TW" altLang="en-US" sz="2000"/>
              <a:t>年</a:t>
            </a:r>
            <a:r>
              <a:rPr lang="en-US" altLang="zh-TW" sz="2000"/>
              <a:t>6</a:t>
            </a:r>
            <a:r>
              <a:rPr lang="zh-TW" altLang="en-US" sz="2000"/>
              <a:t>月開放陸客來台自由行，每天</a:t>
            </a:r>
            <a:r>
              <a:rPr lang="en-US" altLang="zh-TW" sz="2000"/>
              <a:t>500</a:t>
            </a:r>
            <a:r>
              <a:rPr lang="zh-TW" altLang="en-US" sz="2000"/>
              <a:t>人，停留期間最長</a:t>
            </a:r>
            <a:r>
              <a:rPr lang="en-US" altLang="zh-TW" sz="2000"/>
              <a:t>15</a:t>
            </a:r>
            <a:r>
              <a:rPr lang="zh-TW" altLang="en-US" sz="2000"/>
              <a:t>天。上限</a:t>
            </a:r>
            <a:r>
              <a:rPr lang="en-US" altLang="zh-TW" sz="2000"/>
              <a:t>5,000</a:t>
            </a:r>
            <a:r>
              <a:rPr lang="zh-TW" altLang="en-US" sz="2000"/>
              <a:t>人，最長停留</a:t>
            </a:r>
            <a:r>
              <a:rPr lang="en-US" altLang="zh-TW" sz="2000"/>
              <a:t>10</a:t>
            </a:r>
            <a:r>
              <a:rPr lang="zh-TW" altLang="en-US" sz="2000"/>
              <a:t>天，根據台灣觀光協會預估，每年約有</a:t>
            </a:r>
            <a:r>
              <a:rPr lang="en-US" altLang="zh-TW" sz="2000"/>
              <a:t>50~60</a:t>
            </a:r>
            <a:r>
              <a:rPr lang="zh-TW" altLang="en-US" sz="2000"/>
              <a:t>萬人次來台，將為觀光產業帶來龐大商機。</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1D8A5355-B043-4E22-B320-5EE47755D6BF}" type="slidenum">
              <a:rPr lang="en-US" altLang="zh-TW"/>
              <a:pPr/>
              <a:t>63</a:t>
            </a:fld>
            <a:endParaRPr lang="en-US" altLang="zh-TW"/>
          </a:p>
        </p:txBody>
      </p:sp>
      <p:sp>
        <p:nvSpPr>
          <p:cNvPr id="266244" name="Rectangle 4"/>
          <p:cNvSpPr>
            <a:spLocks noGrp="1" noChangeArrowheads="1"/>
          </p:cNvSpPr>
          <p:nvPr>
            <p:ph type="title"/>
          </p:nvPr>
        </p:nvSpPr>
        <p:spPr/>
        <p:txBody>
          <a:bodyPr/>
          <a:lstStyle/>
          <a:p>
            <a:r>
              <a:rPr lang="zh-TW" altLang="en-US" sz="3600"/>
              <a:t>臺灣觀光旅館業未來趨勢</a:t>
            </a:r>
          </a:p>
        </p:txBody>
      </p:sp>
      <p:sp>
        <p:nvSpPr>
          <p:cNvPr id="266243" name="Rectangle 3"/>
          <p:cNvSpPr>
            <a:spLocks noGrp="1" noChangeArrowheads="1"/>
          </p:cNvSpPr>
          <p:nvPr>
            <p:ph type="body" idx="1"/>
          </p:nvPr>
        </p:nvSpPr>
        <p:spPr/>
        <p:txBody>
          <a:bodyPr/>
          <a:lstStyle/>
          <a:p>
            <a:pPr>
              <a:lnSpc>
                <a:spcPct val="80000"/>
              </a:lnSpc>
            </a:pPr>
            <a:r>
              <a:rPr lang="zh-TW" altLang="en-US" sz="2400"/>
              <a:t>臺灣長期在資訊科技產業的帶領之下，偏重於製造業的發展，觀光產業並未真正受到重視。</a:t>
            </a:r>
          </a:p>
          <a:p>
            <a:pPr>
              <a:lnSpc>
                <a:spcPct val="80000"/>
              </a:lnSpc>
            </a:pPr>
            <a:r>
              <a:rPr lang="zh-TW" altLang="en-US" sz="2400"/>
              <a:t>近年來，各國紛紛致力發展觀光產業， ，臺灣的觀光產業日益受到重視</a:t>
            </a:r>
          </a:p>
          <a:p>
            <a:pPr>
              <a:lnSpc>
                <a:spcPct val="80000"/>
              </a:lnSpc>
            </a:pPr>
            <a:r>
              <a:rPr lang="zh-TW" altLang="en-US" sz="2400"/>
              <a:t>週休二日實施改變全民的休閒生活型態，帶動全民休閒風潮</a:t>
            </a:r>
          </a:p>
          <a:p>
            <a:pPr>
              <a:lnSpc>
                <a:spcPct val="80000"/>
              </a:lnSpc>
            </a:pPr>
            <a:r>
              <a:rPr lang="zh-TW" altLang="en-US" sz="2400"/>
              <a:t>臺灣擁有豐富的觀光資源、溫和的氣候、優越的地理位置，若能有效行銷，觀光業的未來發展將不可限量。</a:t>
            </a:r>
          </a:p>
          <a:p>
            <a:pPr>
              <a:lnSpc>
                <a:spcPct val="80000"/>
              </a:lnSpc>
            </a:pPr>
            <a:r>
              <a:rPr lang="zh-TW" altLang="en-US" sz="2400"/>
              <a:t>未來臺灣旅館業的發展，將有下列趨勢：</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11B4BED2-72E1-41DA-B3EF-CA6C414B4664}" type="slidenum">
              <a:rPr lang="en-US" altLang="zh-TW"/>
              <a:pPr/>
              <a:t>64</a:t>
            </a:fld>
            <a:endParaRPr lang="en-US" altLang="zh-TW"/>
          </a:p>
        </p:txBody>
      </p:sp>
      <p:sp>
        <p:nvSpPr>
          <p:cNvPr id="287746" name="Rectangle 2"/>
          <p:cNvSpPr>
            <a:spLocks noGrp="1" noChangeArrowheads="1"/>
          </p:cNvSpPr>
          <p:nvPr>
            <p:ph type="title"/>
          </p:nvPr>
        </p:nvSpPr>
        <p:spPr/>
        <p:txBody>
          <a:bodyPr/>
          <a:lstStyle/>
          <a:p>
            <a:r>
              <a:rPr lang="zh-TW" altLang="en-US"/>
              <a:t>一、觀光旅館客房數快速成長</a:t>
            </a:r>
          </a:p>
        </p:txBody>
      </p:sp>
      <p:sp>
        <p:nvSpPr>
          <p:cNvPr id="287747" name="Rectangle 3"/>
          <p:cNvSpPr>
            <a:spLocks noGrp="1" noChangeArrowheads="1"/>
          </p:cNvSpPr>
          <p:nvPr>
            <p:ph type="body" idx="1"/>
          </p:nvPr>
        </p:nvSpPr>
        <p:spPr/>
        <p:txBody>
          <a:bodyPr/>
          <a:lstStyle/>
          <a:p>
            <a:pPr>
              <a:lnSpc>
                <a:spcPct val="80000"/>
              </a:lnSpc>
            </a:pPr>
            <a:r>
              <a:rPr lang="zh-TW" altLang="en-US" sz="2800"/>
              <a:t>中部科學園區、台南科學園區的相繼設立，中南部地區商務旅客對於觀光旅館的需求也持續增加</a:t>
            </a:r>
          </a:p>
          <a:p>
            <a:pPr>
              <a:lnSpc>
                <a:spcPct val="80000"/>
              </a:lnSpc>
            </a:pPr>
            <a:r>
              <a:rPr lang="zh-TW" altLang="en-US" sz="2800"/>
              <a:t>近年來政府開放大陸觀光客來臺及兩岸平日包機的利多因素，已經掀起臺灣另一波的旅館興建熱潮，如高雄義大皇冠假日飯店、台北諾富特華航桃園機場飯店、日月潭雲品酒店等，都是在最近二年來陸續開幕的國際級觀光旅館。</a:t>
            </a:r>
          </a:p>
          <a:p>
            <a:pPr>
              <a:lnSpc>
                <a:spcPct val="80000"/>
              </a:lnSpc>
            </a:pPr>
            <a:r>
              <a:rPr lang="zh-TW" altLang="en-US" sz="2800"/>
              <a:t>目前正在興建或籌建中的觀光旅館如表，預計在未來五年內，臺灣的觀光旅館家數將大幅成長</a:t>
            </a:r>
          </a:p>
          <a:p>
            <a:pPr lvl="1">
              <a:lnSpc>
                <a:spcPct val="80000"/>
              </a:lnSpc>
            </a:pPr>
            <a:r>
              <a:rPr lang="zh-TW" altLang="en-US" sz="2400"/>
              <a:t>每日可供應的房間數將可再增加約</a:t>
            </a:r>
            <a:r>
              <a:rPr lang="en-US" altLang="zh-TW" sz="2400"/>
              <a:t>10,000</a:t>
            </a:r>
            <a:r>
              <a:rPr lang="zh-TW" altLang="en-US" sz="2400"/>
              <a:t>間。</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投影片編號版面配置區 5"/>
          <p:cNvSpPr>
            <a:spLocks noGrp="1"/>
          </p:cNvSpPr>
          <p:nvPr>
            <p:ph type="sldNum" sz="quarter" idx="12"/>
          </p:nvPr>
        </p:nvSpPr>
        <p:spPr/>
        <p:txBody>
          <a:bodyPr/>
          <a:lstStyle/>
          <a:p>
            <a:fld id="{85B1F7D3-DAD1-441A-A205-3A5C12BD655D}" type="slidenum">
              <a:rPr lang="en-US" altLang="zh-TW"/>
              <a:pPr/>
              <a:t>65</a:t>
            </a:fld>
            <a:endParaRPr lang="en-US" altLang="zh-TW"/>
          </a:p>
        </p:txBody>
      </p:sp>
      <p:sp>
        <p:nvSpPr>
          <p:cNvPr id="294914" name="Rectangle 2"/>
          <p:cNvSpPr>
            <a:spLocks noGrp="1" noChangeArrowheads="1"/>
          </p:cNvSpPr>
          <p:nvPr>
            <p:ph type="title"/>
          </p:nvPr>
        </p:nvSpPr>
        <p:spPr/>
        <p:txBody>
          <a:bodyPr/>
          <a:lstStyle/>
          <a:p>
            <a:r>
              <a:rPr lang="zh-TW" altLang="en-US"/>
              <a:t>籌設中預計完成房間數</a:t>
            </a:r>
          </a:p>
        </p:txBody>
      </p:sp>
      <p:sp>
        <p:nvSpPr>
          <p:cNvPr id="294915" name="Rectangle 3"/>
          <p:cNvSpPr>
            <a:spLocks noGrp="1" noChangeArrowheads="1"/>
          </p:cNvSpPr>
          <p:nvPr>
            <p:ph type="body" idx="1"/>
          </p:nvPr>
        </p:nvSpPr>
        <p:spPr>
          <a:xfrm>
            <a:off x="395288" y="981075"/>
            <a:ext cx="7772400" cy="5114925"/>
          </a:xfrm>
        </p:spPr>
        <p:txBody>
          <a:bodyPr/>
          <a:lstStyle/>
          <a:p>
            <a:r>
              <a:rPr lang="zh-TW" altLang="en-US" sz="2800"/>
              <a:t>籌設中預計完成房間數</a:t>
            </a:r>
            <a:r>
              <a:rPr lang="zh-TW" altLang="en-US" sz="2400"/>
              <a:t>（含營業中旅館業）</a:t>
            </a:r>
            <a:endParaRPr lang="zh-TW" altLang="en-US" sz="2800"/>
          </a:p>
        </p:txBody>
      </p:sp>
      <p:graphicFrame>
        <p:nvGraphicFramePr>
          <p:cNvPr id="294948" name="Group 36"/>
          <p:cNvGraphicFramePr>
            <a:graphicFrameLocks noGrp="1"/>
          </p:cNvGraphicFramePr>
          <p:nvPr/>
        </p:nvGraphicFramePr>
        <p:xfrm>
          <a:off x="539750" y="1700213"/>
          <a:ext cx="8208963" cy="2434590"/>
        </p:xfrm>
        <a:graphic>
          <a:graphicData uri="http://schemas.openxmlformats.org/drawingml/2006/table">
            <a:tbl>
              <a:tblPr/>
              <a:tblGrid>
                <a:gridCol w="1584325"/>
                <a:gridCol w="2592388"/>
                <a:gridCol w="1223962"/>
                <a:gridCol w="1800225"/>
                <a:gridCol w="1008063"/>
              </a:tblGrid>
              <a:tr h="5778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預期完工年度</a:t>
                      </a:r>
                      <a:endParaRPr kumimoji="1" lang="zh-TW" altLang="en-US" sz="36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籌設中觀光旅館名稱</a:t>
                      </a:r>
                      <a:endParaRPr kumimoji="1" lang="zh-TW" altLang="en-US" sz="36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Arial" charset="0"/>
                          <a:ea typeface="華康儷粗圓" pitchFamily="49" charset="-120"/>
                        </a:rPr>
                        <a:t>家數</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投資金額</a:t>
                      </a:r>
                      <a:r>
                        <a:rPr kumimoji="1" lang="en-US" altLang="zh-TW" sz="1700" b="0" i="0" u="none" strike="noStrike" cap="none" normalizeH="0" baseline="0" smtClean="0">
                          <a:ln>
                            <a:noFill/>
                          </a:ln>
                          <a:solidFill>
                            <a:srgbClr val="006699"/>
                          </a:solidFill>
                          <a:effectLst/>
                          <a:latin typeface="華康中特圓體" pitchFamily="49" charset="-120"/>
                          <a:ea typeface="華康中特圓體" pitchFamily="49" charset="-120"/>
                          <a:cs typeface="Times New Roman" pitchFamily="18" charset="0"/>
                        </a:rPr>
                        <a:t>(</a:t>
                      </a:r>
                      <a:r>
                        <a:rPr kumimoji="1" lang="zh-TW" altLang="en-US" sz="17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百萬</a:t>
                      </a:r>
                      <a:r>
                        <a:rPr kumimoji="1" lang="en-US" altLang="zh-TW" sz="1700" b="0" i="0" u="none" strike="noStrike" cap="none" normalizeH="0" baseline="0" smtClean="0">
                          <a:ln>
                            <a:noFill/>
                          </a:ln>
                          <a:solidFill>
                            <a:srgbClr val="006699"/>
                          </a:solidFill>
                          <a:effectLst/>
                          <a:latin typeface="華康中特圓體" pitchFamily="49" charset="-120"/>
                          <a:ea typeface="華康中特圓體" pitchFamily="49" charset="-120"/>
                          <a:cs typeface="Times New Roman" pitchFamily="18" charset="0"/>
                        </a:rPr>
                        <a:t>)</a:t>
                      </a:r>
                      <a:endParaRPr kumimoji="1" lang="en-US" altLang="zh-TW" sz="3600" b="0" i="0" u="none" strike="noStrike" cap="none" normalizeH="0" baseline="0" smtClean="0">
                        <a:ln>
                          <a:noFill/>
                        </a:ln>
                        <a:solidFill>
                          <a:srgbClr val="006699"/>
                        </a:solidFill>
                        <a:effectLst/>
                        <a:latin typeface="華康中特圓體" pitchFamily="49" charset="-120"/>
                        <a:ea typeface="華康中特圓體" pitchFamily="49" charset="-12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客房數</a:t>
                      </a:r>
                      <a:endParaRPr kumimoji="1" lang="zh-TW" altLang="en-US" sz="36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r>
              <a:tr h="577850">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合計</a:t>
                      </a:r>
                      <a:endParaRPr kumimoji="1" lang="zh-TW" altLang="en-US"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9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國際觀光旅館</a:t>
                      </a:r>
                      <a:r>
                        <a:rPr kumimoji="1" lang="zh-TW" altLang="en-US" sz="1900" b="0" i="0" u="none" strike="noStrike" cap="none" normalizeH="0" baseline="0" smtClean="0">
                          <a:ln>
                            <a:noFill/>
                          </a:ln>
                          <a:solidFill>
                            <a:srgbClr val="006699"/>
                          </a:solidFill>
                          <a:effectLst/>
                          <a:latin typeface="華康中特圓體" pitchFamily="49" charset="-120"/>
                          <a:ea typeface="華康中特圓體" pitchFamily="49" charset="-120"/>
                          <a:cs typeface="Times New Roman" pitchFamily="18" charset="0"/>
                        </a:rPr>
                        <a:t>  </a:t>
                      </a:r>
                      <a:endParaRPr kumimoji="1" lang="zh-TW" altLang="en-US" sz="4000" b="0" i="0" u="none" strike="noStrike" cap="none" normalizeH="0" baseline="0" smtClean="0">
                        <a:ln>
                          <a:noFill/>
                        </a:ln>
                        <a:solidFill>
                          <a:srgbClr val="006699"/>
                        </a:solidFill>
                        <a:effectLst/>
                        <a:latin typeface="華康中特圓體" pitchFamily="49" charset="-120"/>
                        <a:ea typeface="華康中特圓體" pitchFamily="49" charset="-12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Arial" charset="0"/>
                          <a:ea typeface="新細明體" pitchFamily="18" charset="-120"/>
                        </a:rPr>
                        <a:t>29</a:t>
                      </a:r>
                      <a:endParaRPr kumimoji="1" lang="en-US" altLang="zh-TW" sz="4000" b="0" i="0" u="none" strike="noStrike" cap="none" normalizeH="0" baseline="0" smtClean="0">
                        <a:ln>
                          <a:noFill/>
                        </a:ln>
                        <a:solidFill>
                          <a:srgbClr val="006699"/>
                        </a:solidFill>
                        <a:effectLst/>
                        <a:latin typeface="華康中特圓體" pitchFamily="49" charset="-120"/>
                        <a:ea typeface="華康中特圓體" pitchFamily="49" charset="-12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634,458</a:t>
                      </a:r>
                      <a:endParaRPr kumimoji="1" lang="en-US" altLang="zh-TW"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7,033</a:t>
                      </a:r>
                      <a:endParaRPr kumimoji="1" lang="en-US" altLang="zh-TW" sz="40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r>
              <a:tr h="577850">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9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一般觀光旅館</a:t>
                      </a:r>
                      <a:endParaRPr kumimoji="1" lang="zh-TW" altLang="en-US" sz="40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Arial" charset="0"/>
                          <a:ea typeface="新細明體" pitchFamily="18" charset="-120"/>
                        </a:rPr>
                        <a:t>12</a:t>
                      </a:r>
                      <a:endParaRPr kumimoji="1" lang="en-US" altLang="zh-TW" sz="4000" b="0" i="0" u="none" strike="noStrike" cap="none" normalizeH="0" baseline="0" smtClean="0">
                        <a:ln>
                          <a:noFill/>
                        </a:ln>
                        <a:solidFill>
                          <a:srgbClr val="006699"/>
                        </a:solidFill>
                        <a:effectLst/>
                        <a:latin typeface="華康中特圓體" pitchFamily="49" charset="-120"/>
                        <a:ea typeface="華康中特圓體" pitchFamily="49" charset="-12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138,434</a:t>
                      </a:r>
                      <a:endParaRPr kumimoji="1" lang="en-US" altLang="zh-TW"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2,441</a:t>
                      </a:r>
                      <a:endParaRPr kumimoji="1" lang="en-US" altLang="zh-TW" sz="40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r>
              <a:tr h="5699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總計</a:t>
                      </a:r>
                      <a:endParaRPr kumimoji="1" lang="zh-TW" altLang="en-US"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zh-TW" altLang="zh-TW" sz="4000" b="0" i="0" u="none" strike="noStrike" cap="none" normalizeH="0" baseline="0" smtClean="0">
                        <a:ln>
                          <a:noFill/>
                        </a:ln>
                        <a:solidFill>
                          <a:srgbClr val="006699"/>
                        </a:solidFill>
                        <a:effectLst/>
                        <a:latin typeface="華康中特圓體" pitchFamily="49" charset="-120"/>
                        <a:ea typeface="華康中特圓體" pitchFamily="49" charset="-12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Arial" charset="0"/>
                          <a:ea typeface="新細明體" pitchFamily="18" charset="-120"/>
                        </a:rPr>
                        <a:t>41 </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772,892.742</a:t>
                      </a:r>
                      <a:endParaRPr kumimoji="1" lang="en-US" altLang="zh-TW"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9,474</a:t>
                      </a:r>
                      <a:endParaRPr kumimoji="1" lang="en-US" altLang="zh-TW"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bl>
          </a:graphicData>
        </a:graphic>
      </p:graphicFrame>
      <p:sp>
        <p:nvSpPr>
          <p:cNvPr id="294947" name="Rectangle 35"/>
          <p:cNvSpPr>
            <a:spLocks noChangeArrowheads="1"/>
          </p:cNvSpPr>
          <p:nvPr/>
        </p:nvSpPr>
        <p:spPr bwMode="auto">
          <a:xfrm>
            <a:off x="611188" y="4441825"/>
            <a:ext cx="80645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TW" altLang="en-US" sz="2000">
                <a:solidFill>
                  <a:srgbClr val="006699"/>
                </a:solidFill>
                <a:latin typeface="華康中特圓體" pitchFamily="49" charset="-120"/>
                <a:ea typeface="華康中特圓體" pitchFamily="49" charset="-120"/>
                <a:cs typeface="新細明體" pitchFamily="18" charset="-120"/>
              </a:rPr>
              <a:t>註「*」係指一般觀光旅館</a:t>
            </a:r>
            <a:endParaRPr lang="zh-TW" altLang="en-US" sz="2400">
              <a:solidFill>
                <a:srgbClr val="006699"/>
              </a:solidFill>
              <a:latin typeface="華康中特圓體" pitchFamily="49" charset="-120"/>
              <a:ea typeface="華康中特圓體" pitchFamily="49" charset="-120"/>
              <a:cs typeface="新細明體" pitchFamily="18" charset="-120"/>
            </a:endParaRPr>
          </a:p>
          <a:p>
            <a:pPr eaLnBrk="0" hangingPunct="0"/>
            <a:r>
              <a:rPr lang="zh-TW" altLang="en-US" sz="2000">
                <a:solidFill>
                  <a:srgbClr val="006699"/>
                </a:solidFill>
                <a:latin typeface="華康中特圓體" pitchFamily="49" charset="-120"/>
                <a:ea typeface="華康中特圓體" pitchFamily="49" charset="-120"/>
                <a:cs typeface="Times New Roman" pitchFamily="18" charset="0"/>
              </a:rPr>
              <a:t>資料來源：交通部觀光局觀光，旅館業資訊系統</a:t>
            </a:r>
            <a:r>
              <a:rPr lang="en-US" altLang="zh-TW" sz="2000">
                <a:solidFill>
                  <a:srgbClr val="006699"/>
                </a:solidFill>
                <a:latin typeface="華康中特圓體" pitchFamily="49" charset="-120"/>
                <a:ea typeface="華康中特圓體" pitchFamily="49" charset="-120"/>
                <a:cs typeface="Times New Roman" pitchFamily="18" charset="0"/>
              </a:rPr>
              <a:t>--</a:t>
            </a:r>
            <a:r>
              <a:rPr lang="zh-TW" altLang="en-US" sz="2000">
                <a:solidFill>
                  <a:srgbClr val="006699"/>
                </a:solidFill>
                <a:latin typeface="華康中特圓體" pitchFamily="49" charset="-120"/>
                <a:ea typeface="華康中特圓體" pitchFamily="49" charset="-120"/>
                <a:cs typeface="Times New Roman" pitchFamily="18" charset="0"/>
              </a:rPr>
              <a:t>籌設中觀光旅館名錄。</a:t>
            </a:r>
            <a:endParaRPr lang="zh-TW" altLang="en-US" sz="4000">
              <a:solidFill>
                <a:srgbClr val="006699"/>
              </a:solidFill>
              <a:latin typeface="華康中特圓體" pitchFamily="49" charset="-120"/>
              <a:ea typeface="華康中特圓體" pitchFamily="49" charset="-12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投影片編號版面配置區 5"/>
          <p:cNvSpPr>
            <a:spLocks noGrp="1"/>
          </p:cNvSpPr>
          <p:nvPr>
            <p:ph type="sldNum" sz="quarter" idx="12"/>
          </p:nvPr>
        </p:nvSpPr>
        <p:spPr/>
        <p:txBody>
          <a:bodyPr/>
          <a:lstStyle/>
          <a:p>
            <a:fld id="{67AB0979-7468-404D-BF08-D9D15631B8D8}" type="slidenum">
              <a:rPr lang="en-US" altLang="zh-TW"/>
              <a:pPr/>
              <a:t>66</a:t>
            </a:fld>
            <a:endParaRPr lang="en-US" altLang="zh-TW"/>
          </a:p>
        </p:txBody>
      </p:sp>
      <p:sp>
        <p:nvSpPr>
          <p:cNvPr id="295938" name="Rectangle 2"/>
          <p:cNvSpPr>
            <a:spLocks noGrp="1" noChangeArrowheads="1"/>
          </p:cNvSpPr>
          <p:nvPr>
            <p:ph type="title"/>
          </p:nvPr>
        </p:nvSpPr>
        <p:spPr/>
        <p:txBody>
          <a:bodyPr/>
          <a:lstStyle/>
          <a:p>
            <a:r>
              <a:rPr lang="zh-TW" altLang="en-US" sz="3600"/>
              <a:t>籌設中預計完成房間數</a:t>
            </a:r>
          </a:p>
        </p:txBody>
      </p:sp>
      <p:sp>
        <p:nvSpPr>
          <p:cNvPr id="295939" name="Rectangle 3"/>
          <p:cNvSpPr>
            <a:spLocks noGrp="1" noChangeArrowheads="1"/>
          </p:cNvSpPr>
          <p:nvPr>
            <p:ph type="body" idx="1"/>
          </p:nvPr>
        </p:nvSpPr>
        <p:spPr/>
        <p:txBody>
          <a:bodyPr/>
          <a:lstStyle/>
          <a:p>
            <a:endParaRPr lang="zh-TW" altLang="zh-TW" sz="2400"/>
          </a:p>
        </p:txBody>
      </p:sp>
      <p:graphicFrame>
        <p:nvGraphicFramePr>
          <p:cNvPr id="295940" name="Group 4"/>
          <p:cNvGraphicFramePr>
            <a:graphicFrameLocks noGrp="1"/>
          </p:cNvGraphicFramePr>
          <p:nvPr>
            <p:ph idx="4294967295"/>
          </p:nvPr>
        </p:nvGraphicFramePr>
        <p:xfrm>
          <a:off x="250825" y="1773238"/>
          <a:ext cx="8637588" cy="4696462"/>
        </p:xfrm>
        <a:graphic>
          <a:graphicData uri="http://schemas.openxmlformats.org/drawingml/2006/table">
            <a:tbl>
              <a:tblPr/>
              <a:tblGrid>
                <a:gridCol w="1800225"/>
                <a:gridCol w="2901950"/>
                <a:gridCol w="1609725"/>
                <a:gridCol w="1250950"/>
                <a:gridCol w="1074738"/>
              </a:tblGrid>
              <a:tr h="504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預期完工年度</a:t>
                      </a:r>
                      <a:endParaRPr kumimoji="1" lang="zh-TW" altLang="en-US"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籌設中觀光旅館名稱</a:t>
                      </a:r>
                      <a:endParaRPr kumimoji="1" lang="zh-TW" altLang="en-US"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地區</a:t>
                      </a:r>
                      <a:endParaRPr kumimoji="1" lang="zh-TW" altLang="en-US"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9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投資金額</a:t>
                      </a: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Times New Roman" pitchFamily="18" charset="0"/>
                        </a:rPr>
                        <a:t>(</a:t>
                      </a:r>
                      <a:r>
                        <a:rPr kumimoji="1" lang="zh-TW" altLang="en-US" sz="19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百萬</a:t>
                      </a: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Times New Roman" pitchFamily="18" charset="0"/>
                        </a:rPr>
                        <a:t>)</a:t>
                      </a:r>
                      <a:endParaRPr kumimoji="1" lang="en-US" altLang="zh-TW" sz="4000" b="0" i="0" u="none" strike="noStrike" cap="none" normalizeH="0" baseline="0" smtClean="0">
                        <a:ln>
                          <a:noFill/>
                        </a:ln>
                        <a:solidFill>
                          <a:srgbClr val="006699"/>
                        </a:solidFill>
                        <a:effectLst/>
                        <a:latin typeface="華康中特圓體" pitchFamily="49" charset="-120"/>
                        <a:ea typeface="華康中特圓體" pitchFamily="49" charset="-12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客房數</a:t>
                      </a:r>
                      <a:endParaRPr kumimoji="1" lang="zh-TW" altLang="en-US"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r>
              <a:tr h="658813">
                <a:tc row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民國</a:t>
                      </a: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100</a:t>
                      </a:r>
                      <a:r>
                        <a:rPr kumimoji="1" lang="zh-TW" altLang="en-US"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年</a:t>
                      </a:r>
                      <a:endParaRPr kumimoji="1" lang="zh-TW" altLang="en-US"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a:t>
                      </a:r>
                      <a:r>
                        <a:rPr kumimoji="1" lang="en-US" altLang="zh-TW" sz="19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a:t>
                      </a:r>
                      <a:r>
                        <a:rPr kumimoji="1" lang="en-US" altLang="zh-TW" sz="19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朝麗阿里山賓館</a:t>
                      </a:r>
                      <a:endParaRPr kumimoji="1" lang="zh-TW" altLang="en-US"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嘉義縣</a:t>
                      </a:r>
                      <a:endParaRPr kumimoji="1" lang="zh-TW" altLang="en-US"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5,000</a:t>
                      </a:r>
                      <a:endParaRPr kumimoji="1" lang="en-US" altLang="zh-TW"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106</a:t>
                      </a:r>
                      <a:endParaRPr kumimoji="1" lang="en-US" altLang="zh-TW"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728663">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2.</a:t>
                      </a:r>
                      <a:r>
                        <a:rPr kumimoji="1" lang="en-US" altLang="zh-TW" sz="19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台北慶城福華大飯店</a:t>
                      </a:r>
                      <a:endParaRPr kumimoji="1" lang="zh-TW" altLang="en-US"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台北市</a:t>
                      </a:r>
                      <a:endParaRPr kumimoji="1" lang="zh-TW" altLang="en-US"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3,000</a:t>
                      </a:r>
                      <a:endParaRPr kumimoji="1" lang="en-US" altLang="zh-TW"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199</a:t>
                      </a:r>
                      <a:endParaRPr kumimoji="1" lang="en-US" altLang="zh-TW"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660400">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3.</a:t>
                      </a:r>
                      <a:r>
                        <a:rPr kumimoji="1" lang="en-US" altLang="zh-TW" sz="19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a:t>
                      </a:r>
                      <a:r>
                        <a:rPr kumimoji="1" lang="en-US" altLang="zh-TW" sz="19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麗禧酒店</a:t>
                      </a:r>
                      <a:endParaRPr kumimoji="1" lang="zh-TW" altLang="en-US"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台北市</a:t>
                      </a:r>
                      <a:endParaRPr kumimoji="1" lang="zh-TW" altLang="en-US"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17,000</a:t>
                      </a:r>
                      <a:endParaRPr kumimoji="1" lang="en-US" altLang="zh-TW"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66</a:t>
                      </a:r>
                      <a:endParaRPr kumimoji="1" lang="en-US" altLang="zh-TW"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658813">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4.</a:t>
                      </a:r>
                      <a:r>
                        <a:rPr kumimoji="1" lang="en-US" altLang="zh-TW" sz="19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a:t>
                      </a:r>
                      <a:r>
                        <a:rPr kumimoji="1" lang="en-US" altLang="zh-TW" sz="19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陽光大飯店</a:t>
                      </a:r>
                      <a:endParaRPr kumimoji="1" lang="zh-TW" altLang="en-US"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高雄市</a:t>
                      </a:r>
                      <a:endParaRPr kumimoji="1" lang="zh-TW" altLang="en-US"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4,834</a:t>
                      </a:r>
                      <a:endParaRPr kumimoji="1" lang="en-US" altLang="zh-TW"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86</a:t>
                      </a:r>
                      <a:endParaRPr kumimoji="1" lang="en-US" altLang="zh-TW"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660400">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5.</a:t>
                      </a:r>
                      <a:r>
                        <a:rPr kumimoji="1" lang="en-US" altLang="zh-TW" sz="19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900" b="1"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溪頭米堤大飯店</a:t>
                      </a:r>
                      <a:endParaRPr kumimoji="1" lang="zh-TW" altLang="en-US"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南投縣</a:t>
                      </a:r>
                      <a:endParaRPr kumimoji="1" lang="zh-TW" altLang="en-US"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8,500</a:t>
                      </a:r>
                      <a:endParaRPr kumimoji="1" lang="en-US" altLang="zh-TW"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245</a:t>
                      </a:r>
                      <a:endParaRPr kumimoji="1" lang="en-US" altLang="zh-TW"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658813">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6.</a:t>
                      </a:r>
                      <a:r>
                        <a:rPr kumimoji="1" lang="en-US" altLang="zh-TW" sz="19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喜來登宜蘭渡假酒店</a:t>
                      </a:r>
                      <a:endParaRPr kumimoji="1" lang="zh-TW" altLang="en-US"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宜蘭縣</a:t>
                      </a:r>
                      <a:endParaRPr kumimoji="1" lang="zh-TW" altLang="en-US"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18,000</a:t>
                      </a:r>
                      <a:endParaRPr kumimoji="1" lang="en-US" altLang="zh-TW"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9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193</a:t>
                      </a:r>
                      <a:endParaRPr kumimoji="1" lang="en-US" altLang="zh-TW" sz="40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投影片編號版面配置區 5"/>
          <p:cNvSpPr>
            <a:spLocks noGrp="1"/>
          </p:cNvSpPr>
          <p:nvPr>
            <p:ph type="sldNum" sz="quarter" idx="12"/>
          </p:nvPr>
        </p:nvSpPr>
        <p:spPr/>
        <p:txBody>
          <a:bodyPr/>
          <a:lstStyle/>
          <a:p>
            <a:fld id="{BBF7528C-2421-4E05-B959-199B754B97D2}" type="slidenum">
              <a:rPr lang="en-US" altLang="zh-TW"/>
              <a:pPr/>
              <a:t>67</a:t>
            </a:fld>
            <a:endParaRPr lang="en-US" altLang="zh-TW"/>
          </a:p>
        </p:txBody>
      </p:sp>
      <p:sp>
        <p:nvSpPr>
          <p:cNvPr id="296962" name="Rectangle 2"/>
          <p:cNvSpPr>
            <a:spLocks noGrp="1" noChangeArrowheads="1"/>
          </p:cNvSpPr>
          <p:nvPr>
            <p:ph type="title"/>
          </p:nvPr>
        </p:nvSpPr>
        <p:spPr/>
        <p:txBody>
          <a:bodyPr/>
          <a:lstStyle/>
          <a:p>
            <a:endParaRPr lang="zh-TW" altLang="zh-TW"/>
          </a:p>
        </p:txBody>
      </p:sp>
      <p:graphicFrame>
        <p:nvGraphicFramePr>
          <p:cNvPr id="296963" name="Group 3"/>
          <p:cNvGraphicFramePr>
            <a:graphicFrameLocks noGrp="1"/>
          </p:cNvGraphicFramePr>
          <p:nvPr>
            <p:ph idx="1"/>
          </p:nvPr>
        </p:nvGraphicFramePr>
        <p:xfrm>
          <a:off x="250825" y="981075"/>
          <a:ext cx="8664575" cy="5699443"/>
        </p:xfrm>
        <a:graphic>
          <a:graphicData uri="http://schemas.openxmlformats.org/drawingml/2006/table">
            <a:tbl>
              <a:tblPr/>
              <a:tblGrid>
                <a:gridCol w="1441450"/>
                <a:gridCol w="3590925"/>
                <a:gridCol w="1485900"/>
                <a:gridCol w="1154113"/>
                <a:gridCol w="992187"/>
              </a:tblGrid>
              <a:tr h="511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預期完工年度</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籌設中觀光旅館名稱</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地區</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投資金額</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Times New Roman" pitchFamily="18" charset="0"/>
                        </a:rPr>
                        <a:t>(</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百萬</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Times New Roman" pitchFamily="18" charset="0"/>
                        </a:rPr>
                        <a:t>)</a:t>
                      </a:r>
                      <a:endPar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客房數</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r>
              <a:tr h="511175">
                <a:tc rowSpan="10">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民國</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101</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年</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台中港酒店</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台中市</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9,300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202</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511175">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2.</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宜蘭海洋國際觀光旅館</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宜蘭縣</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8,252</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99</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457200">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3.</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美福國際觀光旅館</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台北市</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50,000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153</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511175">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4.</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福隆貝悅渡假酒店</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新北市</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3,500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129</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511175">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5.</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安平別館</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台南市</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20,000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193</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511175">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6.</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日暉池上渡假會館</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台東縣</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12,000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402</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511175">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7.</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兆豐大飯店</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花蓮縣</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11,104</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146</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512763">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8.</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春秋礁溪渡假酒店</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宜蘭縣</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11,200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84</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511175">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9.</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香格里拉渡假村</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宜蘭縣</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13,168</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146</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511175">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10.</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1"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桃禧航空城酒店</a:t>
                      </a:r>
                      <a:endPar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桃園縣</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15,500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187</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投影片編號版面配置區 5"/>
          <p:cNvSpPr>
            <a:spLocks noGrp="1"/>
          </p:cNvSpPr>
          <p:nvPr>
            <p:ph type="sldNum" sz="quarter" idx="12"/>
          </p:nvPr>
        </p:nvSpPr>
        <p:spPr/>
        <p:txBody>
          <a:bodyPr/>
          <a:lstStyle/>
          <a:p>
            <a:fld id="{B9BCC074-9469-49A3-862C-4E97C2233B21}" type="slidenum">
              <a:rPr lang="en-US" altLang="zh-TW"/>
              <a:pPr/>
              <a:t>68</a:t>
            </a:fld>
            <a:endParaRPr lang="en-US" altLang="zh-TW"/>
          </a:p>
        </p:txBody>
      </p:sp>
      <p:sp>
        <p:nvSpPr>
          <p:cNvPr id="297986" name="Rectangle 2"/>
          <p:cNvSpPr>
            <a:spLocks noGrp="1" noChangeArrowheads="1"/>
          </p:cNvSpPr>
          <p:nvPr>
            <p:ph type="title"/>
          </p:nvPr>
        </p:nvSpPr>
        <p:spPr/>
        <p:txBody>
          <a:bodyPr/>
          <a:lstStyle/>
          <a:p>
            <a:endParaRPr lang="zh-TW" altLang="zh-TW"/>
          </a:p>
        </p:txBody>
      </p:sp>
      <p:graphicFrame>
        <p:nvGraphicFramePr>
          <p:cNvPr id="297987" name="Group 3"/>
          <p:cNvGraphicFramePr>
            <a:graphicFrameLocks noGrp="1"/>
          </p:cNvGraphicFramePr>
          <p:nvPr>
            <p:ph idx="1"/>
          </p:nvPr>
        </p:nvGraphicFramePr>
        <p:xfrm>
          <a:off x="468313" y="981075"/>
          <a:ext cx="8447087" cy="5486400"/>
        </p:xfrm>
        <a:graphic>
          <a:graphicData uri="http://schemas.openxmlformats.org/drawingml/2006/table">
            <a:tbl>
              <a:tblPr/>
              <a:tblGrid>
                <a:gridCol w="1655762"/>
                <a:gridCol w="3024188"/>
                <a:gridCol w="1439862"/>
                <a:gridCol w="1335088"/>
                <a:gridCol w="992187"/>
              </a:tblGrid>
              <a:tr h="730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預期完工年度</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籌設中觀光旅館名稱</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地區</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投資金額</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Times New Roman" pitchFamily="18" charset="0"/>
                        </a:rPr>
                        <a:t>(</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百萬</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Times New Roman" pitchFamily="18" charset="0"/>
                        </a:rPr>
                        <a:t>)</a:t>
                      </a:r>
                      <a:endPar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客房數</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r>
              <a:tr h="679450">
                <a:tc rowSpan="7">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民國</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102</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年</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大板根國際觀光飯店</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新北市</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10,350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93</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679450">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2.</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宜華國際觀光旅館</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台北市</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65,000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320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679450">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3.</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雍聯大酒店</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新竹市</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23,000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276</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679450">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4.</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棕梠湖國際觀光旅館</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嘉義縣</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13,800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45</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679450">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5.</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永保安康大酒店</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台南市</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9,600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228</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679450">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6.</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娜路彎杉原海濱大酒店</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台東縣</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24,000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272</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679450">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7.</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銀山莊渡假會館</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花蓮縣</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10,000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218</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投影片編號版面配置區 5"/>
          <p:cNvSpPr>
            <a:spLocks noGrp="1"/>
          </p:cNvSpPr>
          <p:nvPr>
            <p:ph type="sldNum" sz="quarter" idx="12"/>
          </p:nvPr>
        </p:nvSpPr>
        <p:spPr/>
        <p:txBody>
          <a:bodyPr/>
          <a:lstStyle/>
          <a:p>
            <a:fld id="{988E81B5-B197-4F74-911C-ABE4743363A7}" type="slidenum">
              <a:rPr lang="en-US" altLang="zh-TW"/>
              <a:pPr/>
              <a:t>69</a:t>
            </a:fld>
            <a:endParaRPr lang="en-US" altLang="zh-TW"/>
          </a:p>
        </p:txBody>
      </p:sp>
      <p:sp>
        <p:nvSpPr>
          <p:cNvPr id="299010" name="Rectangle 2"/>
          <p:cNvSpPr>
            <a:spLocks noGrp="1" noChangeArrowheads="1"/>
          </p:cNvSpPr>
          <p:nvPr>
            <p:ph type="title"/>
          </p:nvPr>
        </p:nvSpPr>
        <p:spPr/>
        <p:txBody>
          <a:bodyPr/>
          <a:lstStyle/>
          <a:p>
            <a:endParaRPr lang="zh-TW" altLang="zh-TW"/>
          </a:p>
        </p:txBody>
      </p:sp>
      <p:graphicFrame>
        <p:nvGraphicFramePr>
          <p:cNvPr id="299011" name="Group 3"/>
          <p:cNvGraphicFramePr>
            <a:graphicFrameLocks noGrp="1"/>
          </p:cNvGraphicFramePr>
          <p:nvPr>
            <p:ph idx="1"/>
          </p:nvPr>
        </p:nvGraphicFramePr>
        <p:xfrm>
          <a:off x="395288" y="981075"/>
          <a:ext cx="8497887" cy="4608832"/>
        </p:xfrm>
        <a:graphic>
          <a:graphicData uri="http://schemas.openxmlformats.org/drawingml/2006/table">
            <a:tbl>
              <a:tblPr/>
              <a:tblGrid>
                <a:gridCol w="1651000"/>
                <a:gridCol w="3317875"/>
                <a:gridCol w="1152525"/>
                <a:gridCol w="1387475"/>
                <a:gridCol w="989012"/>
              </a:tblGrid>
              <a:tr h="5667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預期完工年度</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籌設中觀光旅館名稱</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地區</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投資金額</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Times New Roman" pitchFamily="18" charset="0"/>
                        </a:rPr>
                        <a:t>(</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百萬</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Times New Roman" pitchFamily="18" charset="0"/>
                        </a:rPr>
                        <a:t>)</a:t>
                      </a:r>
                      <a:endPar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客房數</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r>
              <a:tr h="5667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民國</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103</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年</a:t>
                      </a:r>
                    </a:p>
                  </a:txBody>
                  <a:tcP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八里左岸會館</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新北市</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25,310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229</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5683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民國</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104</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年</a:t>
                      </a:r>
                    </a:p>
                  </a:txBody>
                  <a:tcP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鹿鳴溫泉酒店</a:t>
                      </a:r>
                      <a:endPar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台東縣</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12,780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192</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566738">
                <a:tc rowSpan="5">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民國</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105</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年</a:t>
                      </a:r>
                    </a:p>
                  </a:txBody>
                  <a:tcP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料羅灣國際觀光旅館</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金門縣</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36,326</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300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565150">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2.</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霧峰麗緻酒店</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台中縣</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6,000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110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566738">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3.</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綠島大飯店</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台東縣</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49,900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809</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568325">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4.</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澎湖灣海上樂園渡假旅館</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澎湖縣</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3,100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30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566738">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5.</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澎湖福朋酒店</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澎湖縣</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26,600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311</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FE42C696-1F60-44B6-BF14-ABE81FC120D2}" type="slidenum">
              <a:rPr lang="en-US" altLang="zh-TW"/>
              <a:pPr/>
              <a:t>7</a:t>
            </a:fld>
            <a:endParaRPr lang="en-US" altLang="zh-TW"/>
          </a:p>
        </p:txBody>
      </p:sp>
      <p:sp>
        <p:nvSpPr>
          <p:cNvPr id="78856" name="Rectangle 8"/>
          <p:cNvSpPr>
            <a:spLocks noGrp="1" noChangeArrowheads="1"/>
          </p:cNvSpPr>
          <p:nvPr>
            <p:ph type="title"/>
          </p:nvPr>
        </p:nvSpPr>
        <p:spPr/>
        <p:txBody>
          <a:bodyPr/>
          <a:lstStyle/>
          <a:p>
            <a:r>
              <a:rPr lang="zh-TW" altLang="en-US" sz="3600"/>
              <a:t>簡史</a:t>
            </a:r>
            <a:r>
              <a:rPr lang="en-US" altLang="zh-TW" sz="3600"/>
              <a:t>(</a:t>
            </a:r>
            <a:r>
              <a:rPr lang="zh-TW" altLang="en-US" sz="3600"/>
              <a:t>西方</a:t>
            </a:r>
            <a:r>
              <a:rPr lang="en-US" altLang="zh-TW" sz="3600"/>
              <a:t>)</a:t>
            </a:r>
          </a:p>
        </p:txBody>
      </p:sp>
      <p:sp>
        <p:nvSpPr>
          <p:cNvPr id="78857" name="Rectangle 9"/>
          <p:cNvSpPr>
            <a:spLocks noGrp="1" noChangeArrowheads="1"/>
          </p:cNvSpPr>
          <p:nvPr>
            <p:ph type="body" idx="1"/>
          </p:nvPr>
        </p:nvSpPr>
        <p:spPr/>
        <p:txBody>
          <a:bodyPr/>
          <a:lstStyle/>
          <a:p>
            <a:r>
              <a:rPr lang="zh-TW" altLang="en-US" sz="2800"/>
              <a:t>最原始的住宿設備可以溯源到古羅馬時代</a:t>
            </a:r>
          </a:p>
          <a:p>
            <a:r>
              <a:rPr lang="en-US" altLang="zh-TW" sz="2800"/>
              <a:t>1850</a:t>
            </a:r>
            <a:r>
              <a:rPr lang="zh-TW" altLang="en-US" sz="2800"/>
              <a:t>年巴黎的</a:t>
            </a:r>
            <a:r>
              <a:rPr lang="en-US" altLang="zh-TW" sz="2800"/>
              <a:t>GRAND HOTEL</a:t>
            </a:r>
            <a:r>
              <a:rPr lang="zh-TW" altLang="en-US" sz="2800"/>
              <a:t>是第一個有現代設備的旅館</a:t>
            </a:r>
          </a:p>
          <a:p>
            <a:r>
              <a:rPr lang="en-US" altLang="zh-TW" sz="2800"/>
              <a:t>1920</a:t>
            </a:r>
            <a:r>
              <a:rPr lang="zh-TW" altLang="en-US" sz="2800"/>
              <a:t>美國已有高達</a:t>
            </a:r>
            <a:r>
              <a:rPr lang="en-US" altLang="zh-TW" sz="2800"/>
              <a:t>30</a:t>
            </a:r>
            <a:r>
              <a:rPr lang="zh-TW" altLang="en-US" sz="2800"/>
              <a:t>層樓，</a:t>
            </a:r>
            <a:r>
              <a:rPr lang="en-US" altLang="zh-TW" sz="2800"/>
              <a:t>1000</a:t>
            </a:r>
            <a:r>
              <a:rPr lang="zh-TW" altLang="en-US" sz="2800"/>
              <a:t>間以上房間的旅館</a:t>
            </a:r>
            <a:r>
              <a:rPr lang="en-US" altLang="zh-TW" sz="2800"/>
              <a:t>,</a:t>
            </a:r>
            <a:r>
              <a:rPr lang="zh-TW" altLang="en-US" sz="2800"/>
              <a:t>如</a:t>
            </a:r>
            <a:r>
              <a:rPr lang="en-US" altLang="zh-TW" sz="2800"/>
              <a:t>NEW YORK STATLER (22F, 2,200</a:t>
            </a:r>
            <a:r>
              <a:rPr lang="zh-TW" altLang="en-US" sz="2800"/>
              <a:t>間</a:t>
            </a:r>
            <a:r>
              <a:rPr lang="en-US" altLang="zh-TW" sz="2800"/>
              <a:t>), WALDORF ASTORIA (47F, 2,200</a:t>
            </a:r>
            <a:r>
              <a:rPr lang="zh-TW" altLang="en-US" sz="2800"/>
              <a:t>間</a:t>
            </a:r>
            <a:r>
              <a:rPr lang="en-US" altLang="zh-TW" sz="2800"/>
              <a:t>)</a:t>
            </a:r>
            <a:r>
              <a:rPr lang="zh-TW" altLang="en-US" sz="2800"/>
              <a:t>等</a:t>
            </a:r>
          </a:p>
          <a:p>
            <a:r>
              <a:rPr lang="en-US" altLang="zh-TW" sz="2800"/>
              <a:t>1930</a:t>
            </a:r>
            <a:r>
              <a:rPr lang="zh-TW" altLang="en-US" sz="2800"/>
              <a:t>年代</a:t>
            </a:r>
            <a:r>
              <a:rPr lang="en-US" altLang="zh-TW" sz="2800"/>
              <a:t>,</a:t>
            </a:r>
            <a:r>
              <a:rPr lang="zh-TW" altLang="en-US" sz="2800"/>
              <a:t>汽車旅行之風行</a:t>
            </a:r>
            <a:r>
              <a:rPr lang="en-US" altLang="zh-TW" sz="2800"/>
              <a:t>,</a:t>
            </a:r>
            <a:r>
              <a:rPr lang="zh-TW" altLang="en-US" sz="2800"/>
              <a:t>促成了汽車旅館業興起</a:t>
            </a:r>
          </a:p>
          <a:p>
            <a:r>
              <a:rPr lang="zh-TW" altLang="en-US" sz="2800"/>
              <a:t>二次大戰後以希爾頓為中心的旅館業再度興盛且迄今不衰。</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投影片編號版面配置區 5"/>
          <p:cNvSpPr>
            <a:spLocks noGrp="1"/>
          </p:cNvSpPr>
          <p:nvPr>
            <p:ph type="sldNum" sz="quarter" idx="12"/>
          </p:nvPr>
        </p:nvSpPr>
        <p:spPr/>
        <p:txBody>
          <a:bodyPr/>
          <a:lstStyle/>
          <a:p>
            <a:fld id="{3B103428-7489-4E93-8B67-0103909C89EE}" type="slidenum">
              <a:rPr lang="en-US" altLang="zh-TW"/>
              <a:pPr/>
              <a:t>70</a:t>
            </a:fld>
            <a:endParaRPr lang="en-US" altLang="zh-TW"/>
          </a:p>
        </p:txBody>
      </p:sp>
      <p:sp>
        <p:nvSpPr>
          <p:cNvPr id="300034" name="Rectangle 2"/>
          <p:cNvSpPr>
            <a:spLocks noGrp="1" noChangeArrowheads="1"/>
          </p:cNvSpPr>
          <p:nvPr>
            <p:ph type="title"/>
          </p:nvPr>
        </p:nvSpPr>
        <p:spPr/>
        <p:txBody>
          <a:bodyPr/>
          <a:lstStyle/>
          <a:p>
            <a:endParaRPr lang="zh-TW" altLang="zh-TW"/>
          </a:p>
        </p:txBody>
      </p:sp>
      <p:graphicFrame>
        <p:nvGraphicFramePr>
          <p:cNvPr id="300105" name="Group 73"/>
          <p:cNvGraphicFramePr>
            <a:graphicFrameLocks noGrp="1"/>
          </p:cNvGraphicFramePr>
          <p:nvPr>
            <p:ph idx="1"/>
          </p:nvPr>
        </p:nvGraphicFramePr>
        <p:xfrm>
          <a:off x="250825" y="981075"/>
          <a:ext cx="8664575" cy="5755008"/>
        </p:xfrm>
        <a:graphic>
          <a:graphicData uri="http://schemas.openxmlformats.org/drawingml/2006/table">
            <a:tbl>
              <a:tblPr/>
              <a:tblGrid>
                <a:gridCol w="1657350"/>
                <a:gridCol w="3375025"/>
                <a:gridCol w="1485900"/>
                <a:gridCol w="1154113"/>
                <a:gridCol w="992187"/>
              </a:tblGrid>
              <a:tr h="4635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預期完工年度</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籌設中觀光旅館名稱</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地區</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投資金額</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Times New Roman" pitchFamily="18" charset="0"/>
                        </a:rPr>
                        <a:t>(</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百萬</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Times New Roman" pitchFamily="18" charset="0"/>
                        </a:rPr>
                        <a:t>)</a:t>
                      </a:r>
                      <a:endPar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endParaRP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客房數</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r>
              <a:tr h="463550">
                <a:tc rowSpan="1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民國</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106</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年</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鼎鼎大飯店</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高雄市</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44,000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308</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465138">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2.</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北海休閒大飯店</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A</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區</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新北市</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22,000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480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463550">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3.</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北海休閒大飯店</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B</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區</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新北市</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39,000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708</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465138">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4.</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台中凱悅大飯店</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台中市</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38,300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250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471488">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5.</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風林酒店</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台中市</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4,000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80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465138">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6.</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知本富野國際渡假飯店</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台東縣</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14,000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112</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463550">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7.</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花蓮國際大飯店</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花蓮縣</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10,900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260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465138">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8.</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大澎湖國際渡假村</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澎湖縣</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13,100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269</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463550">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9.</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澎湖群島國際渡假大酒店</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澎湖縣</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13,000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206</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465138">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10.</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湄京澎湖風櫃國際觀光旅館</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澎湖縣</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38,569</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490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r h="463550">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11.</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a:t>
                      </a:r>
                      <a:r>
                        <a:rPr kumimoji="1" lang="en-US" altLang="zh-TW" sz="1800" b="0" i="0" u="none" strike="noStrike" cap="none" normalizeH="0" baseline="0" smtClean="0">
                          <a:ln>
                            <a:noFill/>
                          </a:ln>
                          <a:solidFill>
                            <a:srgbClr val="006699"/>
                          </a:solidFill>
                          <a:effectLst/>
                          <a:latin typeface="Times New Roman"/>
                          <a:ea typeface="華康中特圓體" pitchFamily="49" charset="-120"/>
                          <a:cs typeface="Arial" charset="0"/>
                        </a:rPr>
                        <a:t> </a:t>
                      </a: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御華飯店</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屏東縣</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9,900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Arial" charset="0"/>
                        </a:rPr>
                        <a:t>242</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1BBFC81D-53D7-4160-972E-02BC1BE73F3A}" type="slidenum">
              <a:rPr lang="en-US" altLang="zh-TW"/>
              <a:pPr/>
              <a:t>71</a:t>
            </a:fld>
            <a:endParaRPr lang="en-US" altLang="zh-TW"/>
          </a:p>
        </p:txBody>
      </p:sp>
      <p:sp>
        <p:nvSpPr>
          <p:cNvPr id="288772" name="Rectangle 4"/>
          <p:cNvSpPr>
            <a:spLocks noGrp="1" noChangeArrowheads="1"/>
          </p:cNvSpPr>
          <p:nvPr>
            <p:ph type="title"/>
          </p:nvPr>
        </p:nvSpPr>
        <p:spPr/>
        <p:txBody>
          <a:bodyPr/>
          <a:lstStyle/>
          <a:p>
            <a:r>
              <a:rPr lang="zh-TW" altLang="en-US" sz="3600"/>
              <a:t>二、國際觀光飯店連鎖化經營</a:t>
            </a:r>
          </a:p>
        </p:txBody>
      </p:sp>
      <p:sp>
        <p:nvSpPr>
          <p:cNvPr id="288773" name="Rectangle 5"/>
          <p:cNvSpPr>
            <a:spLocks noGrp="1" noChangeArrowheads="1"/>
          </p:cNvSpPr>
          <p:nvPr>
            <p:ph type="body" idx="1"/>
          </p:nvPr>
        </p:nvSpPr>
        <p:spPr/>
        <p:txBody>
          <a:bodyPr/>
          <a:lstStyle/>
          <a:p>
            <a:r>
              <a:rPr lang="zh-TW" altLang="en-US"/>
              <a:t>國際知名連鎖旅館陸續進入臺灣市場，自</a:t>
            </a:r>
            <a:r>
              <a:rPr lang="en-US" altLang="zh-TW"/>
              <a:t>1990</a:t>
            </a:r>
            <a:r>
              <a:rPr lang="zh-TW" altLang="en-US"/>
              <a:t>年希爾頓集團在台北成立希爾頓飯店以來，老爺酒店、君悅飯店、遠東飯店、喜來登飯店等國際觀光飯店都陸續與國際連鎖飯店集團技術合作</a:t>
            </a:r>
          </a:p>
          <a:p>
            <a:r>
              <a:rPr lang="zh-TW" altLang="en-US"/>
              <a:t>臺灣的國際觀光旅館已朝向國際化的經營方式邁進。</a:t>
            </a:r>
          </a:p>
          <a:p>
            <a:r>
              <a:rPr lang="zh-TW" altLang="en-US"/>
              <a:t>加強策略聯盟，創造優勢，才能在激烈競爭的旅館業中占有一席之地。</a:t>
            </a:r>
          </a:p>
          <a:p>
            <a:endParaRPr lang="en-US" altLang="zh-TW"/>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0C94E747-F2D7-457C-9732-591E4DFC1D5E}" type="slidenum">
              <a:rPr lang="en-US" altLang="zh-TW"/>
              <a:pPr/>
              <a:t>72</a:t>
            </a:fld>
            <a:endParaRPr lang="en-US" altLang="zh-TW"/>
          </a:p>
        </p:txBody>
      </p:sp>
      <p:sp>
        <p:nvSpPr>
          <p:cNvPr id="289796" name="Rectangle 4"/>
          <p:cNvSpPr>
            <a:spLocks noGrp="1" noChangeArrowheads="1"/>
          </p:cNvSpPr>
          <p:nvPr>
            <p:ph type="title"/>
          </p:nvPr>
        </p:nvSpPr>
        <p:spPr/>
        <p:txBody>
          <a:bodyPr/>
          <a:lstStyle/>
          <a:p>
            <a:r>
              <a:rPr lang="zh-TW" altLang="en-US" sz="3200"/>
              <a:t>三、餐飲收入成為旅館主要的營收來源</a:t>
            </a:r>
          </a:p>
        </p:txBody>
      </p:sp>
      <p:sp>
        <p:nvSpPr>
          <p:cNvPr id="289797" name="Rectangle 5"/>
          <p:cNvSpPr>
            <a:spLocks noGrp="1" noChangeArrowheads="1"/>
          </p:cNvSpPr>
          <p:nvPr>
            <p:ph type="body" idx="1"/>
          </p:nvPr>
        </p:nvSpPr>
        <p:spPr/>
        <p:txBody>
          <a:bodyPr/>
          <a:lstStyle/>
          <a:p>
            <a:r>
              <a:rPr lang="zh-TW" altLang="en-US"/>
              <a:t>根據觀光局觀光統計年報，近年來觀光旅館的主要營業收入來源已從早期的客房收入轉移成餐飲收入。</a:t>
            </a:r>
          </a:p>
          <a:p>
            <a:r>
              <a:rPr lang="zh-TW" altLang="en-US"/>
              <a:t>觀光旅館除了需提供最先進的住宿服務設備與舒適的環境，更必須要注意提高餐飲服務的品質，才能為旅館創造更大的收益。</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投影片編號版面配置區 4"/>
          <p:cNvSpPr>
            <a:spLocks noGrp="1"/>
          </p:cNvSpPr>
          <p:nvPr>
            <p:ph type="sldNum" sz="quarter" idx="12"/>
          </p:nvPr>
        </p:nvSpPr>
        <p:spPr/>
        <p:txBody>
          <a:bodyPr/>
          <a:lstStyle/>
          <a:p>
            <a:fld id="{17419751-E4FB-473B-AE6A-3ED41910EDB0}" type="slidenum">
              <a:rPr lang="en-US" altLang="zh-TW"/>
              <a:pPr/>
              <a:t>73</a:t>
            </a:fld>
            <a:endParaRPr lang="en-US" altLang="zh-TW"/>
          </a:p>
        </p:txBody>
      </p:sp>
      <p:sp>
        <p:nvSpPr>
          <p:cNvPr id="304130" name="Rectangle 2"/>
          <p:cNvSpPr>
            <a:spLocks noGrp="1" noChangeArrowheads="1"/>
          </p:cNvSpPr>
          <p:nvPr>
            <p:ph type="title"/>
          </p:nvPr>
        </p:nvSpPr>
        <p:spPr/>
        <p:txBody>
          <a:bodyPr/>
          <a:lstStyle/>
          <a:p>
            <a:pPr algn="r"/>
            <a:r>
              <a:rPr lang="en-US" altLang="zh-TW" sz="2800" b="0">
                <a:latin typeface="華康儷粗圓(P)" pitchFamily="34" charset="-120"/>
                <a:ea typeface="華康儷粗圓(P)" pitchFamily="34" charset="-120"/>
              </a:rPr>
              <a:t>92-99</a:t>
            </a:r>
            <a:r>
              <a:rPr lang="zh-TW" altLang="en-US" sz="2800" b="0">
                <a:latin typeface="華康儷粗圓(P)" pitchFamily="34" charset="-120"/>
                <a:ea typeface="華康儷粗圓(P)" pitchFamily="34" charset="-120"/>
              </a:rPr>
              <a:t>年觀光旅館營收</a:t>
            </a:r>
            <a:r>
              <a:rPr lang="en-US" altLang="zh-TW" sz="2800" b="0">
                <a:latin typeface="華康儷粗圓(P)" pitchFamily="34" charset="-120"/>
                <a:ea typeface="華康儷粗圓(P)" pitchFamily="34" charset="-120"/>
              </a:rPr>
              <a:t>--</a:t>
            </a:r>
            <a:r>
              <a:rPr lang="zh-TW" altLang="en-US" sz="2800" b="0">
                <a:latin typeface="華康儷粗圓(P)" pitchFamily="34" charset="-120"/>
                <a:ea typeface="華康儷粗圓(P)" pitchFamily="34" charset="-120"/>
              </a:rPr>
              <a:t>客房收入與餐飲收入比例</a:t>
            </a:r>
            <a:r>
              <a:rPr lang="zh-TW" altLang="en-US" sz="2800" b="0">
                <a:solidFill>
                  <a:srgbClr val="FF0000"/>
                </a:solidFill>
              </a:rPr>
              <a:t>    </a:t>
            </a:r>
            <a:r>
              <a:rPr lang="zh-TW" altLang="en-US" sz="1800"/>
              <a:t>單位：百萬元</a:t>
            </a:r>
          </a:p>
        </p:txBody>
      </p:sp>
      <p:graphicFrame>
        <p:nvGraphicFramePr>
          <p:cNvPr id="304131" name="Group 3"/>
          <p:cNvGraphicFramePr>
            <a:graphicFrameLocks noGrp="1"/>
          </p:cNvGraphicFramePr>
          <p:nvPr/>
        </p:nvGraphicFramePr>
        <p:xfrm>
          <a:off x="179388" y="1052513"/>
          <a:ext cx="8810943" cy="4868866"/>
        </p:xfrm>
        <a:graphic>
          <a:graphicData uri="http://schemas.openxmlformats.org/drawingml/2006/table">
            <a:tbl>
              <a:tblPr/>
              <a:tblGrid>
                <a:gridCol w="446087"/>
                <a:gridCol w="993775"/>
                <a:gridCol w="649288"/>
                <a:gridCol w="1008062"/>
                <a:gridCol w="647700"/>
                <a:gridCol w="935038"/>
                <a:gridCol w="208280"/>
                <a:gridCol w="825500"/>
                <a:gridCol w="720725"/>
                <a:gridCol w="792163"/>
                <a:gridCol w="647700"/>
                <a:gridCol w="936625"/>
              </a:tblGrid>
              <a:tr h="504825">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endParaRPr>
                    </a:p>
                    <a:p>
                      <a:pPr marL="0" marR="0" lvl="0" indent="0" algn="ctr" defTabSz="914400" rtl="0" eaLnBrk="0" fontAlgn="base" latinLnBrk="0" hangingPunct="0">
                        <a:lnSpc>
                          <a:spcPct val="8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年度</a:t>
                      </a:r>
                    </a:p>
                  </a:txBody>
                  <a:tcPr anchor="ctr" horzOverflow="overflow">
                    <a:lnL cap="flat">
                      <a:noFill/>
                    </a:lnL>
                    <a:lnR>
                      <a:noFill/>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grid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國際觀光旅館</a:t>
                      </a:r>
                      <a:endParaRPr kumimoji="1" lang="zh-TW" altLang="en-US" sz="20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endParaRPr>
                    </a:p>
                  </a:txBody>
                  <a:tcPr anchor="ctr" horzOverflow="overflow">
                    <a:lnL>
                      <a:noFill/>
                    </a:lnL>
                    <a:lnR>
                      <a:noFill/>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1" lang="zh-TW" altLang="zh-TW" sz="2000" b="1" i="0" u="none" strike="noStrike" cap="none" normalizeH="0" baseline="0" smtClean="0">
                        <a:ln>
                          <a:noFill/>
                        </a:ln>
                        <a:solidFill>
                          <a:srgbClr val="006699"/>
                        </a:solidFill>
                        <a:effectLst/>
                        <a:latin typeface="華康中特圓體" pitchFamily="49" charset="-120"/>
                        <a:ea typeface="華康中特圓體" pitchFamily="49" charset="-120"/>
                      </a:endParaRPr>
                    </a:p>
                  </a:txBody>
                  <a:tcPr anchor="ctr" horzOverflow="overflow">
                    <a:lnL>
                      <a:noFill/>
                    </a:lnL>
                    <a:lnR>
                      <a:noFill/>
                    </a:lnR>
                    <a:lnT w="28575" cap="flat" cmpd="sng" algn="ctr">
                      <a:solidFill>
                        <a:srgbClr val="3366CC"/>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66CCFF"/>
                    </a:solidFill>
                  </a:tcPr>
                </a:tc>
                <a:tc grid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2000" b="1"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一般觀光旅館</a:t>
                      </a:r>
                      <a:endParaRPr kumimoji="1" lang="zh-TW" altLang="en-US" sz="20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endParaRPr>
                    </a:p>
                  </a:txBody>
                  <a:tcPr anchor="ctr" horzOverflow="overflow">
                    <a:lnL>
                      <a:noFill/>
                    </a:lnL>
                    <a:lnR cap="flat">
                      <a:noFill/>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76263">
                <a:tc v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房租</a:t>
                      </a:r>
                    </a:p>
                  </a:txBody>
                  <a:tcPr anchor="ctr" horzOverflow="overflow">
                    <a:lnL>
                      <a:noFill/>
                    </a:lnL>
                    <a:lnR>
                      <a:noFill/>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a:t>
                      </a:r>
                    </a:p>
                  </a:txBody>
                  <a:tcPr anchor="ctr" horzOverflow="overflow">
                    <a:lnL>
                      <a:noFill/>
                    </a:lnL>
                    <a:lnR>
                      <a:noFill/>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餐飲</a:t>
                      </a:r>
                    </a:p>
                  </a:txBody>
                  <a:tcPr anchor="ctr" horzOverflow="overflow">
                    <a:lnL>
                      <a:noFill/>
                    </a:lnL>
                    <a:lnR>
                      <a:noFill/>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a:t>
                      </a:r>
                    </a:p>
                  </a:txBody>
                  <a:tcPr anchor="ctr" horzOverflow="overflow">
                    <a:lnL>
                      <a:noFill/>
                    </a:lnL>
                    <a:lnR>
                      <a:noFill/>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總營業收入</a:t>
                      </a:r>
                    </a:p>
                  </a:txBody>
                  <a:tcPr anchor="ctr" horzOverflow="overflow">
                    <a:lnL>
                      <a:noFill/>
                    </a:lnL>
                    <a:lnR>
                      <a:noFill/>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v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房租</a:t>
                      </a:r>
                    </a:p>
                  </a:txBody>
                  <a:tcPr anchor="ctr" horzOverflow="overflow">
                    <a:lnL>
                      <a:noFill/>
                    </a:lnL>
                    <a:lnR>
                      <a:noFill/>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a:t>
                      </a:r>
                    </a:p>
                  </a:txBody>
                  <a:tcPr anchor="ctr" horzOverflow="overflow">
                    <a:lnL>
                      <a:noFill/>
                    </a:lnL>
                    <a:lnR>
                      <a:noFill/>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餐飲</a:t>
                      </a:r>
                    </a:p>
                  </a:txBody>
                  <a:tcPr anchor="ctr" horzOverflow="overflow">
                    <a:lnL>
                      <a:noFill/>
                    </a:lnL>
                    <a:lnR>
                      <a:noFill/>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a:t>
                      </a:r>
                    </a:p>
                  </a:txBody>
                  <a:tcPr anchor="ctr" horzOverflow="overflow">
                    <a:lnL>
                      <a:noFill/>
                    </a:lnL>
                    <a:lnR>
                      <a:noFill/>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總營業收入</a:t>
                      </a:r>
                    </a:p>
                  </a:txBody>
                  <a:tcPr anchor="ctr" horzOverflow="overflow">
                    <a:lnL>
                      <a:noFill/>
                    </a:lnL>
                    <a:lnR cap="flat">
                      <a:noFill/>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r>
              <a:tr h="484188">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92</a:t>
                      </a:r>
                    </a:p>
                  </a:txBody>
                  <a:tcPr anchor="ctr" horzOverflow="overflow">
                    <a:lnL cap="flat">
                      <a:noFill/>
                    </a:lnL>
                    <a:lnR>
                      <a:noFill/>
                    </a:lnR>
                    <a:lnT w="28575" cap="flat" cmpd="sng" algn="ctr">
                      <a:solidFill>
                        <a:srgbClr val="3366CC"/>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10,714</a:t>
                      </a:r>
                    </a:p>
                  </a:txBody>
                  <a:tcPr anchor="ctr" horzOverflow="overflow">
                    <a:lnL>
                      <a:noFill/>
                    </a:lnL>
                    <a:lnR>
                      <a:noFill/>
                    </a:lnR>
                    <a:lnT w="28575" cap="flat" cmpd="sng" algn="ctr">
                      <a:solidFill>
                        <a:srgbClr val="3366CC"/>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37.5</a:t>
                      </a:r>
                    </a:p>
                  </a:txBody>
                  <a:tcPr anchor="ctr" horzOverflow="overflow">
                    <a:lnL>
                      <a:noFill/>
                    </a:lnL>
                    <a:lnR>
                      <a:noFill/>
                    </a:lnR>
                    <a:lnT w="28575" cap="flat" cmpd="sng" algn="ctr">
                      <a:solidFill>
                        <a:srgbClr val="3366CC"/>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13,346</a:t>
                      </a:r>
                    </a:p>
                  </a:txBody>
                  <a:tcPr anchor="ctr" horzOverflow="overflow">
                    <a:lnL>
                      <a:noFill/>
                    </a:lnL>
                    <a:lnR>
                      <a:noFill/>
                    </a:lnR>
                    <a:lnT w="28575" cap="flat" cmpd="sng" algn="ctr">
                      <a:solidFill>
                        <a:srgbClr val="3366CC"/>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46.7</a:t>
                      </a:r>
                    </a:p>
                  </a:txBody>
                  <a:tcPr anchor="ctr" horzOverflow="overflow">
                    <a:lnL>
                      <a:noFill/>
                    </a:lnL>
                    <a:lnR>
                      <a:noFill/>
                    </a:lnR>
                    <a:lnT w="28575" cap="flat" cmpd="sng" algn="ctr">
                      <a:solidFill>
                        <a:srgbClr val="3366CC"/>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28,552</a:t>
                      </a:r>
                    </a:p>
                  </a:txBody>
                  <a:tcPr anchor="ctr" horzOverflow="overflow">
                    <a:lnL>
                      <a:noFill/>
                    </a:lnL>
                    <a:lnR>
                      <a:noFill/>
                    </a:lnR>
                    <a:lnT w="28575" cap="flat" cmpd="sng" algn="ctr">
                      <a:solidFill>
                        <a:srgbClr val="3366CC"/>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1" lang="zh-TW" altLang="zh-TW" sz="2000" b="1" i="0" u="none" strike="noStrike" cap="none" normalizeH="0" baseline="0" smtClean="0">
                        <a:ln>
                          <a:noFill/>
                        </a:ln>
                        <a:solidFill>
                          <a:srgbClr val="006699"/>
                        </a:solidFill>
                        <a:effectLst/>
                        <a:latin typeface="華康中特圓體" pitchFamily="49" charset="-120"/>
                        <a:ea typeface="華康中特圓體" pitchFamily="49" charset="-12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1,043</a:t>
                      </a:r>
                    </a:p>
                  </a:txBody>
                  <a:tcPr anchor="ctr" horzOverflow="overflow">
                    <a:lnL>
                      <a:noFill/>
                    </a:lnL>
                    <a:lnR>
                      <a:noFill/>
                    </a:lnR>
                    <a:lnT w="28575" cap="flat" cmpd="sng" algn="ctr">
                      <a:solidFill>
                        <a:srgbClr val="3366CC"/>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42.7</a:t>
                      </a:r>
                    </a:p>
                  </a:txBody>
                  <a:tcPr anchor="ctr" horzOverflow="overflow">
                    <a:lnL>
                      <a:noFill/>
                    </a:lnL>
                    <a:lnR>
                      <a:noFill/>
                    </a:lnR>
                    <a:lnT w="28575" cap="flat" cmpd="sng" algn="ctr">
                      <a:solidFill>
                        <a:srgbClr val="3366CC"/>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928</a:t>
                      </a:r>
                    </a:p>
                  </a:txBody>
                  <a:tcPr anchor="ctr" horzOverflow="overflow">
                    <a:lnL>
                      <a:noFill/>
                    </a:lnL>
                    <a:lnR>
                      <a:noFill/>
                    </a:lnR>
                    <a:lnT w="28575" cap="flat" cmpd="sng" algn="ctr">
                      <a:solidFill>
                        <a:srgbClr val="3366CC"/>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38.0</a:t>
                      </a:r>
                    </a:p>
                  </a:txBody>
                  <a:tcPr anchor="ctr" horzOverflow="overflow">
                    <a:lnL>
                      <a:noFill/>
                    </a:lnL>
                    <a:lnR>
                      <a:noFill/>
                    </a:lnR>
                    <a:lnT w="28575" cap="flat" cmpd="sng" algn="ctr">
                      <a:solidFill>
                        <a:srgbClr val="3366CC"/>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2,443</a:t>
                      </a:r>
                    </a:p>
                  </a:txBody>
                  <a:tcPr anchor="ctr" horzOverflow="overflow">
                    <a:lnL>
                      <a:noFill/>
                    </a:lnL>
                    <a:lnR cap="flat">
                      <a:noFill/>
                    </a:lnR>
                    <a:lnT w="28575" cap="flat" cmpd="sng" algn="ctr">
                      <a:solidFill>
                        <a:srgbClr val="3366CC"/>
                      </a:solidFill>
                      <a:prstDash val="solid"/>
                      <a:round/>
                      <a:headEnd type="none" w="med" len="med"/>
                      <a:tailEnd type="none" w="med" len="med"/>
                    </a:lnT>
                    <a:lnB>
                      <a:noFill/>
                    </a:lnB>
                    <a:lnTlToBr>
                      <a:noFill/>
                    </a:lnTlToBr>
                    <a:lnBlToTr>
                      <a:noFill/>
                    </a:lnBlToTr>
                    <a:solidFill>
                      <a:schemeClr val="bg1"/>
                    </a:solidFill>
                  </a:tcPr>
                </a:tc>
              </a:tr>
              <a:tr h="4508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93</a:t>
                      </a:r>
                    </a:p>
                  </a:txBody>
                  <a:tcPr anchor="ct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13,026</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40.5</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14,060</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43.7</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32,152</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1" lang="zh-TW" altLang="zh-TW" sz="1800" b="1" i="0" u="none" strike="noStrike" cap="none" normalizeH="0" baseline="0" smtClean="0">
                        <a:ln>
                          <a:noFill/>
                        </a:ln>
                        <a:solidFill>
                          <a:srgbClr val="006699"/>
                        </a:solidFill>
                        <a:effectLst/>
                        <a:latin typeface="華康中特圓體" pitchFamily="49" charset="-120"/>
                        <a:ea typeface="華康中特圓體" pitchFamily="49" charset="-120"/>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1,342</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46.3</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1,046</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36.1</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2,900</a:t>
                      </a:r>
                    </a:p>
                  </a:txBody>
                  <a:tcPr anchor="ctr" horzOverflow="overflow">
                    <a:lnL>
                      <a:noFill/>
                    </a:lnL>
                    <a:lnR cap="flat">
                      <a:noFill/>
                    </a:lnR>
                    <a:lnT>
                      <a:noFill/>
                    </a:lnT>
                    <a:lnB>
                      <a:noFill/>
                    </a:lnB>
                    <a:lnTlToBr>
                      <a:noFill/>
                    </a:lnTlToBr>
                    <a:lnBlToTr>
                      <a:noFill/>
                    </a:lnBlToTr>
                    <a:solidFill>
                      <a:schemeClr val="bg1"/>
                    </a:solidFill>
                  </a:tcPr>
                </a:tc>
              </a:tr>
              <a:tr h="4318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94</a:t>
                      </a:r>
                    </a:p>
                  </a:txBody>
                  <a:tcPr anchor="ct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14,742</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41.3</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15,763</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44.2</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35,677</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1" lang="zh-TW" altLang="zh-TW" sz="1800" b="1" i="0" u="none" strike="noStrike" cap="none" normalizeH="0" baseline="0" smtClean="0">
                        <a:ln>
                          <a:noFill/>
                        </a:ln>
                        <a:solidFill>
                          <a:srgbClr val="006699"/>
                        </a:solidFill>
                        <a:effectLst/>
                        <a:latin typeface="華康中特圓體" pitchFamily="49" charset="-120"/>
                        <a:ea typeface="華康中特圓體" pitchFamily="49" charset="-120"/>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1,461</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45.1</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1,147</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35.4</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3,241</a:t>
                      </a:r>
                    </a:p>
                  </a:txBody>
                  <a:tcPr anchor="ctr" horzOverflow="overflow">
                    <a:lnL>
                      <a:noFill/>
                    </a:lnL>
                    <a:lnR cap="flat">
                      <a:noFill/>
                    </a:lnR>
                    <a:lnT>
                      <a:noFill/>
                    </a:lnT>
                    <a:lnB>
                      <a:noFill/>
                    </a:lnB>
                    <a:lnTlToBr>
                      <a:noFill/>
                    </a:lnTlToBr>
                    <a:lnBlToTr>
                      <a:noFill/>
                    </a:lnBlToTr>
                    <a:solidFill>
                      <a:schemeClr val="bg1"/>
                    </a:solidFill>
                  </a:tcPr>
                </a:tc>
              </a:tr>
              <a:tr h="484188">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95</a:t>
                      </a:r>
                    </a:p>
                  </a:txBody>
                  <a:tcPr anchor="ct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15,090</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42.4</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15,390</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43.3</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35,561</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1" lang="zh-TW" altLang="zh-TW" sz="1800" b="1" i="0" u="none" strike="noStrike" cap="none" normalizeH="0" baseline="0" smtClean="0">
                        <a:ln>
                          <a:noFill/>
                        </a:ln>
                        <a:solidFill>
                          <a:srgbClr val="006699"/>
                        </a:solidFill>
                        <a:effectLst/>
                        <a:latin typeface="華康中特圓體" pitchFamily="49" charset="-120"/>
                        <a:ea typeface="華康中特圓體" pitchFamily="49" charset="-120"/>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1,590</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46.8</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1,218</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35.8</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3,397</a:t>
                      </a:r>
                    </a:p>
                  </a:txBody>
                  <a:tcPr anchor="ctr" horzOverflow="overflow">
                    <a:lnL>
                      <a:noFill/>
                    </a:lnL>
                    <a:lnR cap="flat">
                      <a:noFill/>
                    </a:lnR>
                    <a:lnT>
                      <a:noFill/>
                    </a:lnT>
                    <a:lnB>
                      <a:noFill/>
                    </a:lnB>
                    <a:lnTlToBr>
                      <a:noFill/>
                    </a:lnTlToBr>
                    <a:lnBlToTr>
                      <a:noFill/>
                    </a:lnBlToTr>
                    <a:solidFill>
                      <a:schemeClr val="bg1"/>
                    </a:solidFill>
                  </a:tcPr>
                </a:tc>
              </a:tr>
              <a:tr h="484188">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96</a:t>
                      </a:r>
                    </a:p>
                  </a:txBody>
                  <a:tcPr anchor="ct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14,946</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42.2</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15,393</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43.5</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35,383</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1" lang="zh-TW" altLang="zh-TW" sz="1800" b="1" i="0" u="none" strike="noStrike" cap="none" normalizeH="0" baseline="0" smtClean="0">
                        <a:ln>
                          <a:noFill/>
                        </a:ln>
                        <a:solidFill>
                          <a:srgbClr val="006699"/>
                        </a:solidFill>
                        <a:effectLst/>
                        <a:latin typeface="華康中特圓體" pitchFamily="49" charset="-120"/>
                        <a:ea typeface="華康中特圓體" pitchFamily="49" charset="-120"/>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1,682</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46.6</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1,308</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36.3</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3,606</a:t>
                      </a:r>
                    </a:p>
                  </a:txBody>
                  <a:tcPr anchor="ctr" horzOverflow="overflow">
                    <a:lnL>
                      <a:noFill/>
                    </a:lnL>
                    <a:lnR cap="flat">
                      <a:noFill/>
                    </a:lnR>
                    <a:lnT>
                      <a:noFill/>
                    </a:lnT>
                    <a:lnB>
                      <a:noFill/>
                    </a:lnB>
                    <a:lnTlToBr>
                      <a:noFill/>
                    </a:lnTlToBr>
                    <a:lnBlToTr>
                      <a:noFill/>
                    </a:lnBlToTr>
                    <a:solidFill>
                      <a:schemeClr val="bg1"/>
                    </a:solidFill>
                  </a:tcPr>
                </a:tc>
              </a:tr>
              <a:tr h="484188">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97</a:t>
                      </a:r>
                    </a:p>
                  </a:txBody>
                  <a:tcPr anchor="ct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14,434</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41.3</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15,717</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44.9</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34,967</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1" lang="zh-TW" altLang="zh-TW" sz="1800" b="1" i="0" u="none" strike="noStrike" cap="none" normalizeH="0" baseline="0" smtClean="0">
                        <a:ln>
                          <a:noFill/>
                        </a:ln>
                        <a:solidFill>
                          <a:srgbClr val="006699"/>
                        </a:solidFill>
                        <a:effectLst/>
                        <a:latin typeface="華康中特圓體" pitchFamily="49" charset="-120"/>
                        <a:ea typeface="華康中特圓體" pitchFamily="49" charset="-120"/>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1,674</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46.3</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1,351</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37.4</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3,613</a:t>
                      </a:r>
                    </a:p>
                  </a:txBody>
                  <a:tcPr anchor="ctr" horzOverflow="overflow">
                    <a:lnL>
                      <a:noFill/>
                    </a:lnL>
                    <a:lnR cap="flat">
                      <a:noFill/>
                    </a:lnR>
                    <a:lnT>
                      <a:noFill/>
                    </a:lnT>
                    <a:lnB>
                      <a:noFill/>
                    </a:lnB>
                    <a:lnTlToBr>
                      <a:noFill/>
                    </a:lnTlToBr>
                    <a:lnBlToTr>
                      <a:noFill/>
                    </a:lnBlToTr>
                    <a:solidFill>
                      <a:schemeClr val="bg1"/>
                    </a:solidFill>
                  </a:tcPr>
                </a:tc>
              </a:tr>
              <a:tr h="484188">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98</a:t>
                      </a:r>
                    </a:p>
                  </a:txBody>
                  <a:tcPr anchor="ct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13,437</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41.4</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14,713</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45.3</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32,482</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1" lang="zh-TW" altLang="zh-TW" sz="1800" b="1" i="0" u="none" strike="noStrike" cap="none" normalizeH="0" baseline="0" smtClean="0">
                        <a:ln>
                          <a:noFill/>
                        </a:ln>
                        <a:solidFill>
                          <a:srgbClr val="006699"/>
                        </a:solidFill>
                        <a:effectLst/>
                        <a:latin typeface="華康中特圓體" pitchFamily="49" charset="-120"/>
                        <a:ea typeface="華康中特圓體" pitchFamily="49" charset="-120"/>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1,612</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46.3</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1,351</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38.8</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0"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3,486</a:t>
                      </a:r>
                    </a:p>
                  </a:txBody>
                  <a:tcPr anchor="ctr" horzOverflow="overflow">
                    <a:lnL>
                      <a:noFill/>
                    </a:lnL>
                    <a:lnR cap="flat">
                      <a:noFill/>
                    </a:lnR>
                    <a:lnT>
                      <a:noFill/>
                    </a:lnT>
                    <a:lnB>
                      <a:noFill/>
                    </a:lnB>
                    <a:lnTlToBr>
                      <a:noFill/>
                    </a:lnTlToBr>
                    <a:lnBlToTr>
                      <a:noFill/>
                    </a:lnBlToTr>
                    <a:solidFill>
                      <a:schemeClr val="bg1"/>
                    </a:solidFill>
                  </a:tcPr>
                </a:tc>
              </a:tr>
              <a:tr h="484188">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1800" b="1"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99</a:t>
                      </a:r>
                    </a:p>
                  </a:txBody>
                  <a:tcPr anchor="ctr" horzOverflow="overflow">
                    <a:lnL cap="flat">
                      <a:noFill/>
                    </a:lnL>
                    <a:lnR>
                      <a:noFill/>
                    </a:lnR>
                    <a:lnT>
                      <a:noFill/>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1"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15,807</a:t>
                      </a:r>
                    </a:p>
                  </a:txBody>
                  <a:tcPr anchor="ctr" horzOverflow="overflow">
                    <a:lnL>
                      <a:noFill/>
                    </a:lnL>
                    <a:lnR>
                      <a:noFill/>
                    </a:lnR>
                    <a:lnT>
                      <a:noFill/>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1"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41.4</a:t>
                      </a:r>
                    </a:p>
                  </a:txBody>
                  <a:tcPr anchor="ctr" horzOverflow="overflow">
                    <a:lnL>
                      <a:noFill/>
                    </a:lnL>
                    <a:lnR>
                      <a:noFill/>
                    </a:lnR>
                    <a:lnT>
                      <a:noFill/>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1"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17,422</a:t>
                      </a:r>
                    </a:p>
                  </a:txBody>
                  <a:tcPr anchor="ctr" horzOverflow="overflow">
                    <a:lnL>
                      <a:noFill/>
                    </a:lnL>
                    <a:lnR>
                      <a:noFill/>
                    </a:lnR>
                    <a:lnT>
                      <a:noFill/>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1"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45.6</a:t>
                      </a:r>
                    </a:p>
                  </a:txBody>
                  <a:tcPr anchor="ctr" horzOverflow="overflow">
                    <a:lnL>
                      <a:noFill/>
                    </a:lnL>
                    <a:lnR>
                      <a:noFill/>
                    </a:lnR>
                    <a:lnT>
                      <a:noFill/>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1"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38,222</a:t>
                      </a:r>
                    </a:p>
                  </a:txBody>
                  <a:tcPr anchor="ctr" horzOverflow="overflow">
                    <a:lnL>
                      <a:noFill/>
                    </a:lnL>
                    <a:lnR>
                      <a:noFill/>
                    </a:lnR>
                    <a:lnT>
                      <a:noFill/>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1" lang="zh-TW" altLang="zh-TW" sz="1800" b="1" i="0" u="none" strike="noStrike" cap="none" normalizeH="0" baseline="0" smtClean="0">
                        <a:ln>
                          <a:noFill/>
                        </a:ln>
                        <a:solidFill>
                          <a:srgbClr val="006699"/>
                        </a:solidFill>
                        <a:effectLst/>
                        <a:latin typeface="華康中特圓體" pitchFamily="49" charset="-120"/>
                        <a:ea typeface="華康中特圓體" pitchFamily="49" charset="-120"/>
                      </a:endParaRPr>
                    </a:p>
                  </a:txBody>
                  <a:tcPr anchor="ctr" horzOverflow="overflow">
                    <a:lnL>
                      <a:noFill/>
                    </a:lnL>
                    <a:lnR>
                      <a:noFill/>
                    </a:lnR>
                    <a:lnT>
                      <a:noFill/>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1"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2,225</a:t>
                      </a:r>
                    </a:p>
                  </a:txBody>
                  <a:tcPr anchor="ctr" horzOverflow="overflow">
                    <a:lnL>
                      <a:noFill/>
                    </a:lnL>
                    <a:lnR>
                      <a:noFill/>
                    </a:lnR>
                    <a:lnT>
                      <a:noFill/>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1"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46.3</a:t>
                      </a:r>
                    </a:p>
                  </a:txBody>
                  <a:tcPr anchor="ctr" horzOverflow="overflow">
                    <a:lnL>
                      <a:noFill/>
                    </a:lnL>
                    <a:lnR>
                      <a:noFill/>
                    </a:lnR>
                    <a:lnT>
                      <a:noFill/>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1"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1,985</a:t>
                      </a:r>
                    </a:p>
                  </a:txBody>
                  <a:tcPr anchor="ctr" horzOverflow="overflow">
                    <a:lnL>
                      <a:noFill/>
                    </a:lnL>
                    <a:lnR>
                      <a:noFill/>
                    </a:lnR>
                    <a:lnT>
                      <a:noFill/>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1"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41.3</a:t>
                      </a:r>
                    </a:p>
                  </a:txBody>
                  <a:tcPr anchor="ctr" horzOverflow="overflow">
                    <a:lnL>
                      <a:noFill/>
                    </a:lnL>
                    <a:lnR>
                      <a:noFill/>
                    </a:lnR>
                    <a:lnT>
                      <a:noFill/>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1" lang="en-US" altLang="zh-TW" sz="1800" b="1" i="0" u="none" strike="noStrike" cap="none" normalizeH="0" baseline="0" smtClean="0">
                          <a:ln>
                            <a:noFill/>
                          </a:ln>
                          <a:solidFill>
                            <a:srgbClr val="006699"/>
                          </a:solidFill>
                          <a:effectLst/>
                          <a:latin typeface="華康中特圓體" pitchFamily="49" charset="-120"/>
                          <a:ea typeface="華康中特圓體" pitchFamily="49" charset="-120"/>
                          <a:cs typeface="新細明體" pitchFamily="18" charset="-120"/>
                        </a:rPr>
                        <a:t>4,809</a:t>
                      </a:r>
                    </a:p>
                  </a:txBody>
                  <a:tcPr anchor="ctr" horzOverflow="overflow">
                    <a:lnL>
                      <a:noFill/>
                    </a:lnL>
                    <a:lnR cap="flat">
                      <a:noFill/>
                    </a:lnR>
                    <a:lnT>
                      <a:noFill/>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r>
            </a:tbl>
          </a:graphicData>
        </a:graphic>
      </p:graphicFrame>
      <p:sp>
        <p:nvSpPr>
          <p:cNvPr id="304268" name="Rectangle 140"/>
          <p:cNvSpPr>
            <a:spLocks noChangeArrowheads="1"/>
          </p:cNvSpPr>
          <p:nvPr/>
        </p:nvSpPr>
        <p:spPr bwMode="auto">
          <a:xfrm>
            <a:off x="1042988" y="6381750"/>
            <a:ext cx="6051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TW" altLang="en-US" sz="1400">
                <a:solidFill>
                  <a:srgbClr val="006699"/>
                </a:solidFill>
                <a:latin typeface="華康儷粗圓(P)" pitchFamily="34" charset="-120"/>
                <a:ea typeface="華康儷粗圓(P)" pitchFamily="34" charset="-120"/>
                <a:cs typeface="Times New Roman" pitchFamily="18" charset="0"/>
              </a:rPr>
              <a:t>資料來源：交通部觀光局行政資訊系統「台灣區觀光旅館營運統計月報」。</a:t>
            </a:r>
            <a:endParaRPr lang="zh-TW" altLang="en-US" sz="2800">
              <a:solidFill>
                <a:srgbClr val="006699"/>
              </a:solidFill>
              <a:latin typeface="華康儷粗圓(P)" pitchFamily="34" charset="-120"/>
              <a:ea typeface="華康儷粗圓(P)" pitchFamily="34" charset="-12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CE8B48A-52F5-44DC-84F0-8BEC592B3DAC}" type="slidenum">
              <a:rPr lang="en-US" altLang="zh-TW"/>
              <a:pPr/>
              <a:t>74</a:t>
            </a:fld>
            <a:endParaRPr lang="en-US" altLang="zh-TW"/>
          </a:p>
        </p:txBody>
      </p:sp>
      <p:sp>
        <p:nvSpPr>
          <p:cNvPr id="290820" name="Rectangle 4"/>
          <p:cNvSpPr>
            <a:spLocks noGrp="1" noChangeArrowheads="1"/>
          </p:cNvSpPr>
          <p:nvPr>
            <p:ph type="title"/>
          </p:nvPr>
        </p:nvSpPr>
        <p:spPr/>
        <p:txBody>
          <a:bodyPr/>
          <a:lstStyle/>
          <a:p>
            <a:r>
              <a:rPr lang="zh-TW" altLang="en-US" sz="3600"/>
              <a:t>四、國內旅遊市場</a:t>
            </a:r>
          </a:p>
        </p:txBody>
      </p:sp>
      <p:sp>
        <p:nvSpPr>
          <p:cNvPr id="290821" name="Rectangle 5"/>
          <p:cNvSpPr>
            <a:spLocks noGrp="1" noChangeArrowheads="1"/>
          </p:cNvSpPr>
          <p:nvPr>
            <p:ph type="body" idx="1"/>
          </p:nvPr>
        </p:nvSpPr>
        <p:spPr/>
        <p:txBody>
          <a:bodyPr/>
          <a:lstStyle/>
          <a:p>
            <a:r>
              <a:rPr lang="zh-TW" altLang="en-US"/>
              <a:t>國內旅遊市場人口由於週休二日的實施而持續增加中，另外</a:t>
            </a:r>
            <a:r>
              <a:rPr lang="en-US" altLang="zh-TW"/>
              <a:t>M</a:t>
            </a:r>
            <a:r>
              <a:rPr lang="zh-TW" altLang="en-US"/>
              <a:t>型社會的形成促使高收入階層追求更精緻的休閒度假體驗，使得國人在國際觀光旅館的住房比率呈現成長的趨勢，未來國際觀光旅館的經營，也必須同時重視國人的需求。</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投影片編號版面配置區 4"/>
          <p:cNvSpPr>
            <a:spLocks noGrp="1"/>
          </p:cNvSpPr>
          <p:nvPr>
            <p:ph type="sldNum" sz="quarter" idx="12"/>
          </p:nvPr>
        </p:nvSpPr>
        <p:spPr/>
        <p:txBody>
          <a:bodyPr/>
          <a:lstStyle/>
          <a:p>
            <a:fld id="{21D7279F-A0A5-4DF6-BDEE-2444EB3DD503}" type="slidenum">
              <a:rPr lang="en-US" altLang="zh-TW"/>
              <a:pPr/>
              <a:t>75</a:t>
            </a:fld>
            <a:endParaRPr lang="en-US" altLang="zh-TW"/>
          </a:p>
        </p:txBody>
      </p:sp>
      <p:sp>
        <p:nvSpPr>
          <p:cNvPr id="301060" name="Rectangle 4"/>
          <p:cNvSpPr>
            <a:spLocks noGrp="1" noChangeArrowheads="1"/>
          </p:cNvSpPr>
          <p:nvPr>
            <p:ph type="title"/>
          </p:nvPr>
        </p:nvSpPr>
        <p:spPr>
          <a:xfrm>
            <a:off x="1116013" y="260350"/>
            <a:ext cx="7772400" cy="576263"/>
          </a:xfrm>
        </p:spPr>
        <p:txBody>
          <a:bodyPr/>
          <a:lstStyle/>
          <a:p>
            <a:pPr algn="r"/>
            <a:r>
              <a:rPr lang="en-US" altLang="zh-TW" sz="2400" b="0"/>
              <a:t>88 -99</a:t>
            </a:r>
            <a:r>
              <a:rPr lang="zh-TW" altLang="en-US" sz="2400" b="0"/>
              <a:t>年國際觀光旅館國人及外籍旅客住房人數與比率</a:t>
            </a:r>
            <a:r>
              <a:rPr lang="zh-TW" altLang="en-US" sz="2000" b="0"/>
              <a:t/>
            </a:r>
            <a:br>
              <a:rPr lang="zh-TW" altLang="en-US" sz="2000" b="0"/>
            </a:br>
            <a:r>
              <a:rPr lang="zh-TW" altLang="en-US" sz="2000" b="0"/>
              <a:t> </a:t>
            </a:r>
            <a:r>
              <a:rPr lang="zh-TW" altLang="en-US" sz="1800" b="0"/>
              <a:t>單位：人次</a:t>
            </a:r>
          </a:p>
        </p:txBody>
      </p:sp>
      <p:sp>
        <p:nvSpPr>
          <p:cNvPr id="301061" name="Rectangle 5"/>
          <p:cNvSpPr>
            <a:spLocks noChangeArrowheads="1"/>
          </p:cNvSpPr>
          <p:nvPr/>
        </p:nvSpPr>
        <p:spPr bwMode="auto">
          <a:xfrm>
            <a:off x="855663" y="1411288"/>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TW" sz="1400">
                <a:solidFill>
                  <a:srgbClr val="FF0000"/>
                </a:solidFill>
                <a:latin typeface="Times New Roman" pitchFamily="18" charset="0"/>
                <a:ea typeface="標楷體" pitchFamily="65" charset="-120"/>
                <a:cs typeface="Times New Roman" pitchFamily="18" charset="0"/>
              </a:rPr>
              <a:t> </a:t>
            </a:r>
            <a:endParaRPr lang="en-US" altLang="zh-TW" sz="2400">
              <a:latin typeface="Times New Roman" pitchFamily="18" charset="0"/>
              <a:ea typeface="標楷體" pitchFamily="65" charset="-120"/>
              <a:cs typeface="Times New Roman" pitchFamily="18" charset="0"/>
            </a:endParaRPr>
          </a:p>
        </p:txBody>
      </p:sp>
      <p:graphicFrame>
        <p:nvGraphicFramePr>
          <p:cNvPr id="301893" name="Group 837"/>
          <p:cNvGraphicFramePr>
            <a:graphicFrameLocks noGrp="1"/>
          </p:cNvGraphicFramePr>
          <p:nvPr/>
        </p:nvGraphicFramePr>
        <p:xfrm>
          <a:off x="323850" y="1196975"/>
          <a:ext cx="8351838" cy="5111814"/>
        </p:xfrm>
        <a:graphic>
          <a:graphicData uri="http://schemas.openxmlformats.org/drawingml/2006/table">
            <a:tbl>
              <a:tblPr/>
              <a:tblGrid>
                <a:gridCol w="865188"/>
                <a:gridCol w="1654175"/>
                <a:gridCol w="1081087"/>
                <a:gridCol w="1727200"/>
                <a:gridCol w="1081088"/>
                <a:gridCol w="1943100"/>
              </a:tblGrid>
              <a:tr h="503238">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年度</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本國</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百分比</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外籍</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百分比</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8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合計</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r>
              <a:tr h="322263">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88</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1,884,498</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39.3%</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2,905,110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60.7%</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4,789,608</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r>
              <a:tr h="3206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89</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2,074,168</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40.5%</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3,045,243</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59.5%</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5,119,411</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r>
              <a:tr h="322263">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90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2,191,420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41.5%</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3,090,700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58.5%</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5,282,120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r>
              <a:tr h="3206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91</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2,409,795</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43.6%</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3,121,722</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56.4%</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5,531,517</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r>
              <a:tr h="3206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92</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3,047,208</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55.6%</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2,437,458</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44.4%</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5,484,666</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r>
              <a:tr h="322263">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93</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3,004,093</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48.4%</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3,201,793</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51.6%</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6,205,886</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r>
              <a:tr h="3206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94</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3,013,430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43.3%</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3,943,009</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56.7%</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6,956,439</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r>
              <a:tr h="3206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95</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2,887,575</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42.0%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3,979,808</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58.0%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6,867,383</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r>
              <a:tr h="322263">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96</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3,030,743</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44.1%</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3,846,983</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55.9%</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6,877,726</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r>
              <a:tr h="3206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97</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3,065,399</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44.3%</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3,847,425</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55.7%</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6,912,824</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r>
              <a:tr h="322263">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98</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2,985,408</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41.6%</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4,188,225</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58.4%</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7,173,633</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r>
              <a:tr h="3206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99</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3,266,497</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39.9%</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4,915,150</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60.1%</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smtClean="0">
                          <a:ln>
                            <a:noFill/>
                          </a:ln>
                          <a:solidFill>
                            <a:srgbClr val="006699"/>
                          </a:solidFill>
                          <a:effectLst/>
                          <a:latin typeface="華康儷粗圓" pitchFamily="49" charset="-120"/>
                          <a:ea typeface="華康儷粗圓" pitchFamily="49" charset="-120"/>
                          <a:cs typeface="Times New Roman" pitchFamily="18" charset="0"/>
                        </a:rPr>
                        <a:t>8,181,647</a:t>
                      </a:r>
                    </a:p>
                  </a:txBody>
                  <a:tcPr anchor="ctr" horzOverflow="overflow">
                    <a:lnL w="28575" cap="flat" cmpd="sng" algn="ctr">
                      <a:solidFill>
                        <a:srgbClr val="3366CC"/>
                      </a:solidFill>
                      <a:prstDash val="solid"/>
                      <a:round/>
                      <a:headEnd type="none" w="med" len="med"/>
                      <a:tailEnd type="none" w="med" len="med"/>
                    </a:lnL>
                    <a:lnR w="28575" cap="flat" cmpd="sng" algn="ctr">
                      <a:solidFill>
                        <a:srgbClr val="3366CC"/>
                      </a:solidFill>
                      <a:prstDash val="solid"/>
                      <a:round/>
                      <a:headEnd type="none" w="med" len="med"/>
                      <a:tailEnd type="none" w="med" len="med"/>
                    </a:lnR>
                    <a:lnT w="28575" cap="flat" cmpd="sng" algn="ctr">
                      <a:solidFill>
                        <a:srgbClr val="3366CC"/>
                      </a:solidFill>
                      <a:prstDash val="solid"/>
                      <a:round/>
                      <a:headEnd type="none" w="med" len="med"/>
                      <a:tailEnd type="none" w="med" len="med"/>
                    </a:lnT>
                    <a:lnB w="28575" cap="flat" cmpd="sng" algn="ctr">
                      <a:solidFill>
                        <a:srgbClr val="3366CC"/>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3A8279E8-A0FA-40B5-AE1E-DAFEF07CFC11}" type="slidenum">
              <a:rPr lang="en-US" altLang="zh-TW"/>
              <a:pPr/>
              <a:t>76</a:t>
            </a:fld>
            <a:endParaRPr lang="en-US" altLang="zh-TW"/>
          </a:p>
        </p:txBody>
      </p:sp>
      <p:sp>
        <p:nvSpPr>
          <p:cNvPr id="291844" name="Rectangle 4"/>
          <p:cNvSpPr>
            <a:spLocks noGrp="1" noChangeArrowheads="1"/>
          </p:cNvSpPr>
          <p:nvPr>
            <p:ph type="title"/>
          </p:nvPr>
        </p:nvSpPr>
        <p:spPr/>
        <p:txBody>
          <a:bodyPr/>
          <a:lstStyle/>
          <a:p>
            <a:r>
              <a:rPr lang="zh-TW" altLang="en-US" sz="3600"/>
              <a:t>五、會展市場的興起</a:t>
            </a:r>
          </a:p>
        </p:txBody>
      </p:sp>
      <p:sp>
        <p:nvSpPr>
          <p:cNvPr id="291845" name="Rectangle 5"/>
          <p:cNvSpPr>
            <a:spLocks noGrp="1" noChangeArrowheads="1"/>
          </p:cNvSpPr>
          <p:nvPr>
            <p:ph type="body" idx="1"/>
          </p:nvPr>
        </p:nvSpPr>
        <p:spPr/>
        <p:txBody>
          <a:bodyPr/>
          <a:lstStyle/>
          <a:p>
            <a:pPr>
              <a:lnSpc>
                <a:spcPct val="90000"/>
              </a:lnSpc>
            </a:pPr>
            <a:r>
              <a:rPr lang="zh-TW" altLang="en-US"/>
              <a:t>全球商務活動快速發展，「會議展覽產業」（</a:t>
            </a:r>
            <a:r>
              <a:rPr lang="en-US" altLang="zh-TW"/>
              <a:t>Meeting, Incentivem Conventions and Exhibitions Industry, MICE</a:t>
            </a:r>
            <a:r>
              <a:rPr lang="zh-TW" altLang="en-US"/>
              <a:t>）可以創造巨大的商業價值，已成為最具有發展前景的產業之一。</a:t>
            </a:r>
          </a:p>
          <a:p>
            <a:pPr>
              <a:lnSpc>
                <a:spcPct val="90000"/>
              </a:lnSpc>
            </a:pPr>
            <a:r>
              <a:rPr lang="zh-TW" altLang="en-US"/>
              <a:t>臺灣加入</a:t>
            </a:r>
            <a:r>
              <a:rPr lang="en-US" altLang="zh-TW"/>
              <a:t>WTO</a:t>
            </a:r>
            <a:r>
              <a:rPr lang="zh-TW" altLang="en-US"/>
              <a:t>後，貿易量增加，同時政府將會議展覽產業列入挑戰</a:t>
            </a:r>
            <a:r>
              <a:rPr lang="en-US" altLang="zh-TW"/>
              <a:t>2008</a:t>
            </a:r>
            <a:r>
              <a:rPr lang="zh-TW" altLang="en-US"/>
              <a:t>國家重點發展計畫的中重點發展產業，國際會展設施及國際展覽館正陸續興建中，預期未來將可吸引更多的國際商務人士，擴大國際觀光旅館市場。</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83C7DFAD-D407-41E1-AFF7-4DE333E0AF43}" type="slidenum">
              <a:rPr lang="en-US" altLang="zh-TW"/>
              <a:pPr/>
              <a:t>77</a:t>
            </a:fld>
            <a:endParaRPr lang="en-US" altLang="zh-TW"/>
          </a:p>
        </p:txBody>
      </p:sp>
      <p:sp>
        <p:nvSpPr>
          <p:cNvPr id="100356" name="Rectangle 4"/>
          <p:cNvSpPr>
            <a:spLocks noGrp="1" noChangeArrowheads="1"/>
          </p:cNvSpPr>
          <p:nvPr>
            <p:ph type="title"/>
          </p:nvPr>
        </p:nvSpPr>
        <p:spPr/>
        <p:txBody>
          <a:bodyPr/>
          <a:lstStyle/>
          <a:p>
            <a:r>
              <a:rPr lang="zh-TW" altLang="en-US"/>
              <a:t>下週課程 </a:t>
            </a:r>
            <a:r>
              <a:rPr lang="en-US" altLang="zh-TW"/>
              <a:t>NEXT WEEK</a:t>
            </a:r>
          </a:p>
        </p:txBody>
      </p:sp>
      <p:sp>
        <p:nvSpPr>
          <p:cNvPr id="100357" name="Rectangle 5"/>
          <p:cNvSpPr>
            <a:spLocks noGrp="1" noChangeArrowheads="1"/>
          </p:cNvSpPr>
          <p:nvPr>
            <p:ph type="body" idx="1"/>
          </p:nvPr>
        </p:nvSpPr>
        <p:spPr/>
        <p:txBody>
          <a:bodyPr/>
          <a:lstStyle/>
          <a:p>
            <a:endParaRPr lang="zh-TW" altLang="zh-TW"/>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C62A481D-D3A6-4230-B7F1-12E9B008BC69}" type="slidenum">
              <a:rPr lang="en-US" altLang="zh-TW"/>
              <a:pPr/>
              <a:t>8</a:t>
            </a:fld>
            <a:endParaRPr lang="en-US" altLang="zh-TW"/>
          </a:p>
        </p:txBody>
      </p:sp>
      <p:sp>
        <p:nvSpPr>
          <p:cNvPr id="81926" name="Rectangle 6"/>
          <p:cNvSpPr>
            <a:spLocks noGrp="1" noChangeArrowheads="1"/>
          </p:cNvSpPr>
          <p:nvPr>
            <p:ph type="title"/>
          </p:nvPr>
        </p:nvSpPr>
        <p:spPr/>
        <p:txBody>
          <a:bodyPr/>
          <a:lstStyle/>
          <a:p>
            <a:r>
              <a:rPr lang="zh-TW" altLang="en-US" sz="3600"/>
              <a:t>簡史</a:t>
            </a:r>
          </a:p>
        </p:txBody>
      </p:sp>
      <p:sp>
        <p:nvSpPr>
          <p:cNvPr id="81927" name="Rectangle 7"/>
          <p:cNvSpPr>
            <a:spLocks noGrp="1" noChangeArrowheads="1"/>
          </p:cNvSpPr>
          <p:nvPr>
            <p:ph type="body" idx="1"/>
          </p:nvPr>
        </p:nvSpPr>
        <p:spPr/>
        <p:txBody>
          <a:bodyPr/>
          <a:lstStyle/>
          <a:p>
            <a:r>
              <a:rPr lang="en-US" altLang="zh-TW" dirty="0"/>
              <a:t>1960</a:t>
            </a:r>
            <a:r>
              <a:rPr lang="zh-TW" altLang="en-US" dirty="0"/>
              <a:t>年代出現經濟級的旅館</a:t>
            </a:r>
            <a:r>
              <a:rPr lang="en-US" altLang="zh-TW" dirty="0"/>
              <a:t>(BUDGET HOTEL)</a:t>
            </a:r>
          </a:p>
          <a:p>
            <a:r>
              <a:rPr lang="en-US" altLang="zh-TW" dirty="0"/>
              <a:t>1980</a:t>
            </a:r>
            <a:r>
              <a:rPr lang="zh-TW" altLang="en-US" dirty="0"/>
              <a:t>年代出現的大型國際會議中心的旅館</a:t>
            </a:r>
            <a:r>
              <a:rPr lang="en-US" altLang="zh-TW" dirty="0"/>
              <a:t>:</a:t>
            </a:r>
          </a:p>
          <a:p>
            <a:pPr lvl="1"/>
            <a:r>
              <a:rPr lang="en-US" altLang="zh-TW" dirty="0"/>
              <a:t>LAS VEGAS HILTON</a:t>
            </a:r>
          </a:p>
          <a:p>
            <a:pPr lvl="1"/>
            <a:r>
              <a:rPr lang="en-US" altLang="zh-TW" dirty="0"/>
              <a:t>THE HYATT REGENCY</a:t>
            </a:r>
          </a:p>
          <a:p>
            <a:r>
              <a:rPr lang="en-US" altLang="zh-TW" dirty="0"/>
              <a:t>1981</a:t>
            </a:r>
            <a:r>
              <a:rPr lang="zh-TW" altLang="en-US" dirty="0"/>
              <a:t>復甦法案實施</a:t>
            </a:r>
            <a:r>
              <a:rPr lang="en-US" altLang="zh-TW" dirty="0"/>
              <a:t>,</a:t>
            </a:r>
            <a:r>
              <a:rPr lang="zh-TW" altLang="en-US" dirty="0"/>
              <a:t>豪華旅館如雨後春筍成立</a:t>
            </a:r>
          </a:p>
          <a:p>
            <a:r>
              <a:rPr lang="en-US" altLang="zh-TW" dirty="0"/>
              <a:t>1990</a:t>
            </a:r>
            <a:r>
              <a:rPr lang="zh-TW" altLang="en-US" dirty="0"/>
              <a:t>年代是美國旅館建築過剩時期</a:t>
            </a:r>
          </a:p>
          <a:p>
            <a:r>
              <a:rPr lang="en-US" altLang="zh-TW" dirty="0"/>
              <a:t>1993</a:t>
            </a:r>
            <a:r>
              <a:rPr lang="zh-TW" altLang="en-US" dirty="0"/>
              <a:t>年後旅館業再度復甦，大型旅館逐漸興盛</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576A050-F70E-4D52-B3C3-21002B8B2837}" type="slidenum">
              <a:rPr lang="en-US" altLang="zh-TW"/>
              <a:pPr/>
              <a:t>9</a:t>
            </a:fld>
            <a:endParaRPr lang="en-US" altLang="zh-TW"/>
          </a:p>
        </p:txBody>
      </p:sp>
      <p:sp>
        <p:nvSpPr>
          <p:cNvPr id="80900" name="Rectangle 4"/>
          <p:cNvSpPr>
            <a:spLocks noGrp="1" noChangeArrowheads="1"/>
          </p:cNvSpPr>
          <p:nvPr>
            <p:ph type="title"/>
          </p:nvPr>
        </p:nvSpPr>
        <p:spPr/>
        <p:txBody>
          <a:bodyPr/>
          <a:lstStyle/>
          <a:p>
            <a:r>
              <a:rPr lang="zh-TW" altLang="en-US"/>
              <a:t>旅館業興盛因素</a:t>
            </a:r>
          </a:p>
        </p:txBody>
      </p:sp>
      <p:sp>
        <p:nvSpPr>
          <p:cNvPr id="80901" name="Rectangle 5"/>
          <p:cNvSpPr>
            <a:spLocks noGrp="1" noChangeArrowheads="1"/>
          </p:cNvSpPr>
          <p:nvPr>
            <p:ph type="body" idx="1"/>
          </p:nvPr>
        </p:nvSpPr>
        <p:spPr/>
        <p:txBody>
          <a:bodyPr/>
          <a:lstStyle/>
          <a:p>
            <a:r>
              <a:rPr lang="en-US" altLang="zh-TW"/>
              <a:t>1950</a:t>
            </a:r>
            <a:r>
              <a:rPr lang="zh-TW" altLang="en-US"/>
              <a:t>年後旅館業逐漸興盛</a:t>
            </a:r>
            <a:r>
              <a:rPr lang="en-US" altLang="zh-TW"/>
              <a:t>,</a:t>
            </a:r>
            <a:r>
              <a:rPr lang="zh-TW" altLang="en-US"/>
              <a:t>是由於</a:t>
            </a:r>
          </a:p>
          <a:p>
            <a:pPr lvl="1"/>
            <a:r>
              <a:rPr lang="zh-TW" altLang="en-US"/>
              <a:t>人口激增</a:t>
            </a:r>
          </a:p>
          <a:p>
            <a:pPr lvl="1"/>
            <a:r>
              <a:rPr lang="zh-TW" altLang="en-US"/>
              <a:t>壽命延長</a:t>
            </a:r>
          </a:p>
          <a:p>
            <a:pPr lvl="1"/>
            <a:r>
              <a:rPr lang="zh-TW" altLang="en-US"/>
              <a:t>所得增加</a:t>
            </a:r>
          </a:p>
          <a:p>
            <a:pPr lvl="1"/>
            <a:r>
              <a:rPr lang="zh-TW" altLang="en-US"/>
              <a:t>休閒時間增加</a:t>
            </a:r>
          </a:p>
          <a:p>
            <a:pPr lvl="1"/>
            <a:r>
              <a:rPr lang="zh-TW" altLang="en-US"/>
              <a:t>高速公路擴展</a:t>
            </a:r>
          </a:p>
          <a:p>
            <a:pPr lvl="1"/>
            <a:r>
              <a:rPr lang="zh-TW" altLang="en-US"/>
              <a:t>航空業發達</a:t>
            </a:r>
          </a:p>
          <a:p>
            <a:pPr lvl="1"/>
            <a:r>
              <a:rPr lang="zh-TW" altLang="en-US"/>
              <a:t>國際會議中心的興建等</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3D_LOOP" val="V=Package1\\S=None\\D=0\\O=None\\E=0\\H=6\\L=1\\A=0\\C=0\\"/>
</p:tagLst>
</file>

<file path=ppt/theme/theme1.xml><?xml version="1.0" encoding="utf-8"?>
<a:theme xmlns:a="http://schemas.openxmlformats.org/drawingml/2006/main" name="12008004A">
  <a:themeElements>
    <a:clrScheme name="12008004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2008004A">
      <a:majorFont>
        <a:latin typeface="Times New Roman"/>
        <a:ea typeface="華康中黑體"/>
        <a:cs typeface=""/>
      </a:majorFont>
      <a:minorFont>
        <a:latin typeface="Times New Roman"/>
        <a:ea typeface="華康中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12008004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2008004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2008004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2008004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2008004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2008004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2008004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99CCFF"/>
    </a:lt1>
    <a:dk2>
      <a:srgbClr val="000000"/>
    </a:dk2>
    <a:lt2>
      <a:srgbClr val="808080"/>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1903</TotalTime>
  <Words>6006</Words>
  <Application>Microsoft Office PowerPoint</Application>
  <PresentationFormat>如螢幕大小 (4:3)</PresentationFormat>
  <Paragraphs>1219</Paragraphs>
  <Slides>77</Slides>
  <Notes>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77</vt:i4>
      </vt:variant>
    </vt:vector>
  </HeadingPairs>
  <TitlesOfParts>
    <vt:vector size="79" baseType="lpstr">
      <vt:lpstr>12008004A</vt:lpstr>
      <vt:lpstr>圖表</vt:lpstr>
      <vt:lpstr>旅館業</vt:lpstr>
      <vt:lpstr>本章目標</vt:lpstr>
      <vt:lpstr>旅館概說</vt:lpstr>
      <vt:lpstr>簡史(中國)</vt:lpstr>
      <vt:lpstr>我國旅館的起源</vt:lpstr>
      <vt:lpstr>我國旅館的起源</vt:lpstr>
      <vt:lpstr>簡史(西方)</vt:lpstr>
      <vt:lpstr>簡史</vt:lpstr>
      <vt:lpstr>旅館業興盛因素</vt:lpstr>
      <vt:lpstr>LAS VEGAS CONVENTION CENTER</vt:lpstr>
      <vt:lpstr>旅館成為未來明星產業</vt:lpstr>
      <vt:lpstr>PowerPoint 簡報</vt:lpstr>
      <vt:lpstr>旅館 V.S. 大眾媒體</vt:lpstr>
      <vt:lpstr>旅館的使命</vt:lpstr>
      <vt:lpstr>旅館的定義</vt:lpstr>
      <vt:lpstr>學者對旅館的定義</vt:lpstr>
      <vt:lpstr>法規上的定義</vt:lpstr>
      <vt:lpstr>旅館的商品</vt:lpstr>
      <vt:lpstr>旅館商品的特性</vt:lpstr>
      <vt:lpstr>旅館業的特性</vt:lpstr>
      <vt:lpstr>經營特性</vt:lpstr>
      <vt:lpstr>旅館的經濟特性</vt:lpstr>
      <vt:lpstr>旅館的產業特性</vt:lpstr>
      <vt:lpstr>旅館的分類</vt:lpstr>
      <vt:lpstr>觀光旅館業 vs.旅館業</vt:lpstr>
      <vt:lpstr>觀光旅館應附設備比較</vt:lpstr>
      <vt:lpstr>觀光旅館應附設備比較</vt:lpstr>
      <vt:lpstr>旅館的分類</vt:lpstr>
      <vt:lpstr>住宿設施的分類與分級</vt:lpstr>
      <vt:lpstr>PowerPoint 簡報</vt:lpstr>
      <vt:lpstr>PowerPoint 簡報</vt:lpstr>
      <vt:lpstr>旅館 </vt:lpstr>
      <vt:lpstr>旅館</vt:lpstr>
      <vt:lpstr>PowerPoint 簡報</vt:lpstr>
      <vt:lpstr>依旅館規模分(by size) </vt:lpstr>
      <vt:lpstr>依旅館所在地(地理位置) </vt:lpstr>
      <vt:lpstr>依特殊立地條件分</vt:lpstr>
      <vt:lpstr>PowerPoint 簡報</vt:lpstr>
      <vt:lpstr>依特殊目的分</vt:lpstr>
      <vt:lpstr> 依旅客種類分</vt:lpstr>
      <vt:lpstr>依目標市場</vt:lpstr>
      <vt:lpstr>  按房租計價方式</vt:lpstr>
      <vt:lpstr>依經營模式</vt:lpstr>
      <vt:lpstr>PowerPoint 簡報</vt:lpstr>
      <vt:lpstr> 旅館的經營模式分類</vt:lpstr>
      <vt:lpstr>其他旅館的分類</vt:lpstr>
      <vt:lpstr>客房分類</vt:lpstr>
      <vt:lpstr>客房分類</vt:lpstr>
      <vt:lpstr>旅館訂房專業用語</vt:lpstr>
      <vt:lpstr>旅館客房專業用語</vt:lpstr>
      <vt:lpstr>旅館客房專業用語</vt:lpstr>
      <vt:lpstr>觀光旅館業市場概況</vt:lpstr>
      <vt:lpstr>台灣觀光旅館之發展經過</vt:lpstr>
      <vt:lpstr>年國際觀光旅館營運分析報告</vt:lpstr>
      <vt:lpstr>2010台灣地區觀光旅館</vt:lpstr>
      <vt:lpstr>臺灣地區民國80-99年觀光旅館家數表</vt:lpstr>
      <vt:lpstr>觀光旅館業之市場概況分析 </vt:lpstr>
      <vt:lpstr>觀光旅館之各國籍住客人數     單位：千人</vt:lpstr>
      <vt:lpstr>民國99年台灣地區國際觀光旅館規模</vt:lpstr>
      <vt:lpstr>民國99年台灣地區國際觀光旅館規模</vt:lpstr>
      <vt:lpstr>觀光旅館之營運表現</vt:lpstr>
      <vt:lpstr>展望分析 </vt:lpstr>
      <vt:lpstr>臺灣觀光旅館業未來趨勢</vt:lpstr>
      <vt:lpstr>一、觀光旅館客房數快速成長</vt:lpstr>
      <vt:lpstr>籌設中預計完成房間數</vt:lpstr>
      <vt:lpstr>籌設中預計完成房間數</vt:lpstr>
      <vt:lpstr>PowerPoint 簡報</vt:lpstr>
      <vt:lpstr>PowerPoint 簡報</vt:lpstr>
      <vt:lpstr>PowerPoint 簡報</vt:lpstr>
      <vt:lpstr>PowerPoint 簡報</vt:lpstr>
      <vt:lpstr>二、國際觀光飯店連鎖化經營</vt:lpstr>
      <vt:lpstr>三、餐飲收入成為旅館主要的營收來源</vt:lpstr>
      <vt:lpstr>92-99年觀光旅館營收--客房收入與餐飲收入比例    單位：百萬元</vt:lpstr>
      <vt:lpstr>四、國內旅遊市場</vt:lpstr>
      <vt:lpstr>88 -99年國際觀光旅館國人及外籍旅客住房人數與比率  單位：人次</vt:lpstr>
      <vt:lpstr>五、會展市場的興起</vt:lpstr>
      <vt:lpstr>下週課程 NEXT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旅館經營與管理</dc:title>
  <dc:creator>user</dc:creator>
  <cp:lastModifiedBy>ch630630</cp:lastModifiedBy>
  <cp:revision>76</cp:revision>
  <dcterms:created xsi:type="dcterms:W3CDTF">2004-09-22T12:40:22Z</dcterms:created>
  <dcterms:modified xsi:type="dcterms:W3CDTF">2013-11-11T12:44:45Z</dcterms:modified>
</cp:coreProperties>
</file>